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30" r:id="rId1"/>
  </p:sldMasterIdLst>
  <p:notesMasterIdLst>
    <p:notesMasterId r:id="rId58"/>
  </p:notesMasterIdLst>
  <p:handoutMasterIdLst>
    <p:handoutMasterId r:id="rId59"/>
  </p:handoutMasterIdLst>
  <p:sldIdLst>
    <p:sldId id="302" r:id="rId2"/>
    <p:sldId id="295" r:id="rId3"/>
    <p:sldId id="270" r:id="rId4"/>
    <p:sldId id="271" r:id="rId5"/>
    <p:sldId id="333" r:id="rId6"/>
    <p:sldId id="334" r:id="rId7"/>
    <p:sldId id="332" r:id="rId8"/>
    <p:sldId id="335" r:id="rId9"/>
    <p:sldId id="337" r:id="rId10"/>
    <p:sldId id="339" r:id="rId11"/>
    <p:sldId id="338" r:id="rId12"/>
    <p:sldId id="376" r:id="rId13"/>
    <p:sldId id="340" r:id="rId14"/>
    <p:sldId id="374" r:id="rId15"/>
    <p:sldId id="341" r:id="rId16"/>
    <p:sldId id="342" r:id="rId17"/>
    <p:sldId id="381" r:id="rId18"/>
    <p:sldId id="353" r:id="rId19"/>
    <p:sldId id="344" r:id="rId20"/>
    <p:sldId id="345" r:id="rId21"/>
    <p:sldId id="346" r:id="rId22"/>
    <p:sldId id="347" r:id="rId23"/>
    <p:sldId id="348" r:id="rId24"/>
    <p:sldId id="349" r:id="rId25"/>
    <p:sldId id="350" r:id="rId26"/>
    <p:sldId id="377" r:id="rId27"/>
    <p:sldId id="351" r:id="rId28"/>
    <p:sldId id="352" r:id="rId29"/>
    <p:sldId id="354" r:id="rId30"/>
    <p:sldId id="355" r:id="rId31"/>
    <p:sldId id="356" r:id="rId32"/>
    <p:sldId id="357" r:id="rId33"/>
    <p:sldId id="358" r:id="rId34"/>
    <p:sldId id="359" r:id="rId35"/>
    <p:sldId id="360" r:id="rId36"/>
    <p:sldId id="361" r:id="rId37"/>
    <p:sldId id="362" r:id="rId38"/>
    <p:sldId id="363" r:id="rId39"/>
    <p:sldId id="383" r:id="rId40"/>
    <p:sldId id="382" r:id="rId41"/>
    <p:sldId id="365" r:id="rId42"/>
    <p:sldId id="366" r:id="rId43"/>
    <p:sldId id="375" r:id="rId44"/>
    <p:sldId id="364" r:id="rId45"/>
    <p:sldId id="367" r:id="rId46"/>
    <p:sldId id="370" r:id="rId47"/>
    <p:sldId id="368" r:id="rId48"/>
    <p:sldId id="371" r:id="rId49"/>
    <p:sldId id="369" r:id="rId50"/>
    <p:sldId id="372" r:id="rId51"/>
    <p:sldId id="373" r:id="rId52"/>
    <p:sldId id="378" r:id="rId53"/>
    <p:sldId id="379" r:id="rId54"/>
    <p:sldId id="380" r:id="rId55"/>
    <p:sldId id="385" r:id="rId56"/>
    <p:sldId id="384" r:id="rId57"/>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088">
          <p15:clr>
            <a:srgbClr val="A4A3A4"/>
          </p15:clr>
        </p15:guide>
        <p15:guide id="3" pos="312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B14A"/>
    <a:srgbClr val="9E0606"/>
    <a:srgbClr val="E80808"/>
    <a:srgbClr val="FF3300"/>
    <a:srgbClr val="006600"/>
    <a:srgbClr val="0033CC"/>
    <a:srgbClr val="7AB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32" autoAdjust="0"/>
    <p:restoredTop sz="93784" autoAdjust="0"/>
  </p:normalViewPr>
  <p:slideViewPr>
    <p:cSldViewPr snapToGrid="0">
      <p:cViewPr varScale="1">
        <p:scale>
          <a:sx n="67" d="100"/>
          <a:sy n="67" d="100"/>
        </p:scale>
        <p:origin x="1560" y="40"/>
      </p:cViewPr>
      <p:guideLst>
        <p:guide orient="horz" pos="2160"/>
        <p:guide orient="horz" pos="1088"/>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1384" y="-12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778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39520" y="3329940"/>
            <a:ext cx="6817360" cy="3154680"/>
          </a:xfrm>
          <a:prstGeom prst="rect">
            <a:avLst/>
          </a:prstGeom>
          <a:noFill/>
          <a:ln w="12700">
            <a:noFill/>
            <a:miter lim="800000"/>
            <a:headEnd/>
            <a:tailEnd/>
          </a:ln>
          <a:effectLst/>
        </p:spPr>
        <p:txBody>
          <a:bodyPr vert="horz" wrap="square" lIns="92206" tIns="45295" rIns="92206" bIns="452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1" name="Rectangle 3"/>
          <p:cNvSpPr>
            <a:spLocks noGrp="1" noRot="1" noChangeAspect="1"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501412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Times New Roman" pitchFamily="1" charset="0"/>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2901950" y="530225"/>
            <a:ext cx="3492500" cy="2619375"/>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901950" y="530225"/>
            <a:ext cx="3492500" cy="2619375"/>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2901950" y="530225"/>
            <a:ext cx="3492500" cy="2619375"/>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2901950" y="530225"/>
            <a:ext cx="3492500" cy="2619375"/>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extLst>
      <p:ext uri="{BB962C8B-B14F-4D97-AF65-F5344CB8AC3E}">
        <p14:creationId xmlns:p14="http://schemas.microsoft.com/office/powerpoint/2010/main" val="2725639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2901950" y="530225"/>
            <a:ext cx="3492500" cy="2619375"/>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extLst>
      <p:ext uri="{BB962C8B-B14F-4D97-AF65-F5344CB8AC3E}">
        <p14:creationId xmlns:p14="http://schemas.microsoft.com/office/powerpoint/2010/main" val="522540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2901950" y="530225"/>
            <a:ext cx="3492500" cy="2619375"/>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2901950" y="530225"/>
            <a:ext cx="3492500" cy="2619375"/>
          </a:xfrm>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2901950" y="530225"/>
            <a:ext cx="3492500" cy="2619375"/>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2901950" y="530225"/>
            <a:ext cx="3492500" cy="2619375"/>
          </a:xfrm>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901950" y="530225"/>
            <a:ext cx="3492500" cy="2619375"/>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2901950" y="530225"/>
            <a:ext cx="3492500" cy="2619375"/>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2901950" y="530225"/>
            <a:ext cx="3492500" cy="2619375"/>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901950" y="530225"/>
            <a:ext cx="3492500" cy="2619375"/>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901950" y="530225"/>
            <a:ext cx="3492500" cy="2619375"/>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extLst>
      <p:ext uri="{BB962C8B-B14F-4D97-AF65-F5344CB8AC3E}">
        <p14:creationId xmlns:p14="http://schemas.microsoft.com/office/powerpoint/2010/main" val="168139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show that your investment will increase by 790.62%. However when you calculate IRR using the financial calculator, it is 14.65% which is very close to interest rate of around 13% offered by the National Savings in Pakistan.</a:t>
            </a:r>
          </a:p>
        </p:txBody>
      </p:sp>
    </p:spTree>
    <p:extLst>
      <p:ext uri="{BB962C8B-B14F-4D97-AF65-F5344CB8AC3E}">
        <p14:creationId xmlns:p14="http://schemas.microsoft.com/office/powerpoint/2010/main" val="410608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44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2901950" y="530225"/>
            <a:ext cx="3492500" cy="2619375"/>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2901950" y="530225"/>
            <a:ext cx="3492500" cy="2619375"/>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2901950" y="530225"/>
            <a:ext cx="3492500" cy="2619375"/>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ヒラギノ角ゴ Pro W3"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B75BC">
            <a:alpha val="70195"/>
          </a:srgb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400800"/>
            <a:ext cx="9144000" cy="457200"/>
          </a:xfrm>
          <a:prstGeom prst="rect">
            <a:avLst/>
          </a:prstGeom>
          <a:solidFill>
            <a:srgbClr val="2BB673"/>
          </a:solidFill>
          <a:ln w="9525">
            <a:noFill/>
            <a:round/>
            <a:headEnd/>
            <a:tailEnd/>
          </a:ln>
        </p:spPr>
        <p:txBody>
          <a:bodyPr wrap="none" lIns="0" tIns="0" rIns="0" bIns="0" anchor="ctr"/>
          <a:lstStyle>
            <a:lvl1pPr>
              <a:defRPr sz="2400">
                <a:solidFill>
                  <a:schemeClr val="tx1"/>
                </a:solidFill>
                <a:latin typeface="Times New Roman" pitchFamily="18" charset="0"/>
                <a:ea typeface="ヒラギノ角ゴ Pro W3" pitchFamily="-84" charset="-128"/>
              </a:defRPr>
            </a:lvl1pPr>
            <a:lvl2pPr marL="742950" indent="-285750">
              <a:defRPr sz="2400">
                <a:solidFill>
                  <a:schemeClr val="tx1"/>
                </a:solidFill>
                <a:latin typeface="Times New Roman" pitchFamily="18" charset="0"/>
                <a:ea typeface="ヒラギノ角ゴ Pro W3" pitchFamily="-84" charset="-128"/>
              </a:defRPr>
            </a:lvl2pPr>
            <a:lvl3pPr marL="1143000" indent="-228600">
              <a:defRPr sz="2400">
                <a:solidFill>
                  <a:schemeClr val="tx1"/>
                </a:solidFill>
                <a:latin typeface="Times New Roman" pitchFamily="18" charset="0"/>
                <a:ea typeface="ヒラギノ角ゴ Pro W3" pitchFamily="-84" charset="-128"/>
              </a:defRPr>
            </a:lvl3pPr>
            <a:lvl4pPr marL="1600200" indent="-228600">
              <a:defRPr sz="2400">
                <a:solidFill>
                  <a:schemeClr val="tx1"/>
                </a:solidFill>
                <a:latin typeface="Times New Roman" pitchFamily="18" charset="0"/>
                <a:ea typeface="ヒラギノ角ゴ Pro W3" pitchFamily="-84" charset="-128"/>
              </a:defRPr>
            </a:lvl4pPr>
            <a:lvl5pPr marL="2057400" indent="-22860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defRPr/>
            </a:pPr>
            <a:r>
              <a:rPr lang="en-US" altLang="en-US"/>
              <a:t> </a:t>
            </a:r>
          </a:p>
        </p:txBody>
      </p:sp>
      <p:pic>
        <p:nvPicPr>
          <p:cNvPr id="3" name="Picture 3"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earson_Strap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5"/>
          <p:cNvSpPr>
            <a:spLocks/>
          </p:cNvSpPr>
          <p:nvPr/>
        </p:nvSpPr>
        <p:spPr bwMode="auto">
          <a:xfrm>
            <a:off x="6103938" y="471488"/>
            <a:ext cx="1233487" cy="796925"/>
          </a:xfrm>
          <a:custGeom>
            <a:avLst/>
            <a:gdLst>
              <a:gd name="T0" fmla="*/ 2147483647 w 1133"/>
              <a:gd name="T1" fmla="*/ 2147483647 h 732"/>
              <a:gd name="T2" fmla="*/ 2147483647 w 1133"/>
              <a:gd name="T3" fmla="*/ 2147483647 h 732"/>
              <a:gd name="T4" fmla="*/ 2147483647 w 1133"/>
              <a:gd name="T5" fmla="*/ 2147483647 h 732"/>
              <a:gd name="T6" fmla="*/ 2147483647 w 1133"/>
              <a:gd name="T7" fmla="*/ 2147483647 h 732"/>
              <a:gd name="T8" fmla="*/ 2147483647 w 1133"/>
              <a:gd name="T9" fmla="*/ 2147483647 h 732"/>
              <a:gd name="T10" fmla="*/ 2147483647 w 1133"/>
              <a:gd name="T11" fmla="*/ 2147483647 h 732"/>
              <a:gd name="T12" fmla="*/ 2147483647 w 1133"/>
              <a:gd name="T13" fmla="*/ 2147483647 h 732"/>
              <a:gd name="T14" fmla="*/ 2147483647 w 1133"/>
              <a:gd name="T15" fmla="*/ 2147483647 h 732"/>
              <a:gd name="T16" fmla="*/ 2147483647 w 1133"/>
              <a:gd name="T17" fmla="*/ 2147483647 h 732"/>
              <a:gd name="T18" fmla="*/ 2147483647 w 1133"/>
              <a:gd name="T19" fmla="*/ 2147483647 h 732"/>
              <a:gd name="T20" fmla="*/ 2147483647 w 1133"/>
              <a:gd name="T21" fmla="*/ 2147483647 h 732"/>
              <a:gd name="T22" fmla="*/ 2147483647 w 1133"/>
              <a:gd name="T23" fmla="*/ 2147483647 h 732"/>
              <a:gd name="T24" fmla="*/ 2147483647 w 1133"/>
              <a:gd name="T25" fmla="*/ 2147483647 h 732"/>
              <a:gd name="T26" fmla="*/ 2147483647 w 1133"/>
              <a:gd name="T27" fmla="*/ 2147483647 h 732"/>
              <a:gd name="T28" fmla="*/ 2147483647 w 1133"/>
              <a:gd name="T29" fmla="*/ 2147483647 h 732"/>
              <a:gd name="T30" fmla="*/ 2147483647 w 1133"/>
              <a:gd name="T31" fmla="*/ 2147483647 h 732"/>
              <a:gd name="T32" fmla="*/ 2147483647 w 1133"/>
              <a:gd name="T33" fmla="*/ 2147483647 h 732"/>
              <a:gd name="T34" fmla="*/ 2147483647 w 1133"/>
              <a:gd name="T35" fmla="*/ 2147483647 h 732"/>
              <a:gd name="T36" fmla="*/ 2147483647 w 1133"/>
              <a:gd name="T37" fmla="*/ 2147483647 h 732"/>
              <a:gd name="T38" fmla="*/ 2147483647 w 1133"/>
              <a:gd name="T39" fmla="*/ 0 h 732"/>
              <a:gd name="T40" fmla="*/ 2147483647 w 1133"/>
              <a:gd name="T41" fmla="*/ 2147483647 h 732"/>
              <a:gd name="T42" fmla="*/ 2147483647 w 1133"/>
              <a:gd name="T43" fmla="*/ 2147483647 h 732"/>
              <a:gd name="T44" fmla="*/ 2147483647 w 1133"/>
              <a:gd name="T45" fmla="*/ 2147483647 h 732"/>
              <a:gd name="T46" fmla="*/ 2147483647 w 1133"/>
              <a:gd name="T47" fmla="*/ 2147483647 h 732"/>
              <a:gd name="T48" fmla="*/ 2147483647 w 1133"/>
              <a:gd name="T49" fmla="*/ 2147483647 h 732"/>
              <a:gd name="T50" fmla="*/ 2147483647 w 1133"/>
              <a:gd name="T51" fmla="*/ 2147483647 h 732"/>
              <a:gd name="T52" fmla="*/ 2147483647 w 1133"/>
              <a:gd name="T53" fmla="*/ 2147483647 h 732"/>
              <a:gd name="T54" fmla="*/ 2147483647 w 1133"/>
              <a:gd name="T55" fmla="*/ 2147483647 h 732"/>
              <a:gd name="T56" fmla="*/ 2147483647 w 1133"/>
              <a:gd name="T57" fmla="*/ 2147483647 h 732"/>
              <a:gd name="T58" fmla="*/ 2147483647 w 1133"/>
              <a:gd name="T59" fmla="*/ 2147483647 h 732"/>
              <a:gd name="T60" fmla="*/ 0 w 1133"/>
              <a:gd name="T61" fmla="*/ 2147483647 h 732"/>
              <a:gd name="T62" fmla="*/ 2147483647 w 1133"/>
              <a:gd name="T63" fmla="*/ 2147483647 h 732"/>
              <a:gd name="T64" fmla="*/ 2147483647 w 1133"/>
              <a:gd name="T65" fmla="*/ 2147483647 h 732"/>
              <a:gd name="T66" fmla="*/ 2147483647 w 1133"/>
              <a:gd name="T67" fmla="*/ 2147483647 h 732"/>
              <a:gd name="T68" fmla="*/ 2147483647 w 1133"/>
              <a:gd name="T69" fmla="*/ 2147483647 h 732"/>
              <a:gd name="T70" fmla="*/ 2147483647 w 1133"/>
              <a:gd name="T71" fmla="*/ 2147483647 h 732"/>
              <a:gd name="T72" fmla="*/ 2147483647 w 1133"/>
              <a:gd name="T73" fmla="*/ 2147483647 h 732"/>
              <a:gd name="T74" fmla="*/ 2147483647 w 1133"/>
              <a:gd name="T75" fmla="*/ 2147483647 h 732"/>
              <a:gd name="T76" fmla="*/ 2147483647 w 1133"/>
              <a:gd name="T77" fmla="*/ 2147483647 h 732"/>
              <a:gd name="T78" fmla="*/ 2147483647 w 1133"/>
              <a:gd name="T79" fmla="*/ 2147483647 h 732"/>
              <a:gd name="T80" fmla="*/ 2147483647 w 1133"/>
              <a:gd name="T81" fmla="*/ 2147483647 h 732"/>
              <a:gd name="T82" fmla="*/ 2147483647 w 1133"/>
              <a:gd name="T83" fmla="*/ 2147483647 h 732"/>
              <a:gd name="T84" fmla="*/ 2147483647 w 1133"/>
              <a:gd name="T85" fmla="*/ 2147483647 h 732"/>
              <a:gd name="T86" fmla="*/ 2147483647 w 1133"/>
              <a:gd name="T87" fmla="*/ 2147483647 h 732"/>
              <a:gd name="T88" fmla="*/ 2147483647 w 1133"/>
              <a:gd name="T89" fmla="*/ 2147483647 h 732"/>
              <a:gd name="T90" fmla="*/ 2147483647 w 1133"/>
              <a:gd name="T91" fmla="*/ 2147483647 h 7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33" h="732">
                <a:moveTo>
                  <a:pt x="1029" y="432"/>
                </a:moveTo>
                <a:lnTo>
                  <a:pt x="1029" y="432"/>
                </a:lnTo>
                <a:lnTo>
                  <a:pt x="1030" y="415"/>
                </a:lnTo>
                <a:lnTo>
                  <a:pt x="1030" y="400"/>
                </a:lnTo>
                <a:lnTo>
                  <a:pt x="1029" y="387"/>
                </a:lnTo>
                <a:lnTo>
                  <a:pt x="1025" y="371"/>
                </a:lnTo>
                <a:lnTo>
                  <a:pt x="1019" y="360"/>
                </a:lnTo>
                <a:lnTo>
                  <a:pt x="1013" y="347"/>
                </a:lnTo>
                <a:lnTo>
                  <a:pt x="1006" y="335"/>
                </a:lnTo>
                <a:lnTo>
                  <a:pt x="998" y="324"/>
                </a:lnTo>
                <a:lnTo>
                  <a:pt x="989" y="314"/>
                </a:lnTo>
                <a:lnTo>
                  <a:pt x="979" y="305"/>
                </a:lnTo>
                <a:lnTo>
                  <a:pt x="968" y="297"/>
                </a:lnTo>
                <a:lnTo>
                  <a:pt x="956" y="290"/>
                </a:lnTo>
                <a:lnTo>
                  <a:pt x="945" y="284"/>
                </a:lnTo>
                <a:lnTo>
                  <a:pt x="931" y="278"/>
                </a:lnTo>
                <a:lnTo>
                  <a:pt x="918" y="276"/>
                </a:lnTo>
                <a:lnTo>
                  <a:pt x="903" y="272"/>
                </a:lnTo>
                <a:lnTo>
                  <a:pt x="889" y="272"/>
                </a:lnTo>
                <a:lnTo>
                  <a:pt x="874" y="272"/>
                </a:lnTo>
                <a:lnTo>
                  <a:pt x="861" y="276"/>
                </a:lnTo>
                <a:lnTo>
                  <a:pt x="846" y="278"/>
                </a:lnTo>
                <a:lnTo>
                  <a:pt x="832" y="284"/>
                </a:lnTo>
                <a:lnTo>
                  <a:pt x="832" y="267"/>
                </a:lnTo>
                <a:lnTo>
                  <a:pt x="829" y="249"/>
                </a:lnTo>
                <a:lnTo>
                  <a:pt x="825" y="234"/>
                </a:lnTo>
                <a:lnTo>
                  <a:pt x="817" y="219"/>
                </a:lnTo>
                <a:lnTo>
                  <a:pt x="811" y="206"/>
                </a:lnTo>
                <a:lnTo>
                  <a:pt x="802" y="190"/>
                </a:lnTo>
                <a:lnTo>
                  <a:pt x="792" y="179"/>
                </a:lnTo>
                <a:lnTo>
                  <a:pt x="781" y="168"/>
                </a:lnTo>
                <a:lnTo>
                  <a:pt x="769" y="156"/>
                </a:lnTo>
                <a:lnTo>
                  <a:pt x="756" y="147"/>
                </a:lnTo>
                <a:lnTo>
                  <a:pt x="743" y="139"/>
                </a:lnTo>
                <a:lnTo>
                  <a:pt x="728" y="131"/>
                </a:lnTo>
                <a:lnTo>
                  <a:pt x="712" y="126"/>
                </a:lnTo>
                <a:lnTo>
                  <a:pt x="697" y="122"/>
                </a:lnTo>
                <a:lnTo>
                  <a:pt x="682" y="120"/>
                </a:lnTo>
                <a:lnTo>
                  <a:pt x="665" y="118"/>
                </a:lnTo>
                <a:lnTo>
                  <a:pt x="644" y="120"/>
                </a:lnTo>
                <a:lnTo>
                  <a:pt x="623" y="124"/>
                </a:lnTo>
                <a:lnTo>
                  <a:pt x="602" y="129"/>
                </a:lnTo>
                <a:lnTo>
                  <a:pt x="585" y="139"/>
                </a:lnTo>
                <a:lnTo>
                  <a:pt x="564" y="109"/>
                </a:lnTo>
                <a:lnTo>
                  <a:pt x="539" y="82"/>
                </a:lnTo>
                <a:lnTo>
                  <a:pt x="512" y="59"/>
                </a:lnTo>
                <a:lnTo>
                  <a:pt x="497" y="48"/>
                </a:lnTo>
                <a:lnTo>
                  <a:pt x="482" y="38"/>
                </a:lnTo>
                <a:lnTo>
                  <a:pt x="465" y="30"/>
                </a:lnTo>
                <a:lnTo>
                  <a:pt x="449" y="23"/>
                </a:lnTo>
                <a:lnTo>
                  <a:pt x="432" y="15"/>
                </a:lnTo>
                <a:lnTo>
                  <a:pt x="413" y="9"/>
                </a:lnTo>
                <a:lnTo>
                  <a:pt x="396" y="6"/>
                </a:lnTo>
                <a:lnTo>
                  <a:pt x="377" y="2"/>
                </a:lnTo>
                <a:lnTo>
                  <a:pt x="358" y="0"/>
                </a:lnTo>
                <a:lnTo>
                  <a:pt x="339" y="0"/>
                </a:lnTo>
                <a:lnTo>
                  <a:pt x="310" y="2"/>
                </a:lnTo>
                <a:lnTo>
                  <a:pt x="282" y="6"/>
                </a:lnTo>
                <a:lnTo>
                  <a:pt x="253" y="13"/>
                </a:lnTo>
                <a:lnTo>
                  <a:pt x="226" y="23"/>
                </a:lnTo>
                <a:lnTo>
                  <a:pt x="202" y="36"/>
                </a:lnTo>
                <a:lnTo>
                  <a:pt x="179" y="51"/>
                </a:lnTo>
                <a:lnTo>
                  <a:pt x="156" y="68"/>
                </a:lnTo>
                <a:lnTo>
                  <a:pt x="135" y="86"/>
                </a:lnTo>
                <a:lnTo>
                  <a:pt x="116" y="107"/>
                </a:lnTo>
                <a:lnTo>
                  <a:pt x="101" y="129"/>
                </a:lnTo>
                <a:lnTo>
                  <a:pt x="85" y="154"/>
                </a:lnTo>
                <a:lnTo>
                  <a:pt x="74" y="181"/>
                </a:lnTo>
                <a:lnTo>
                  <a:pt x="64" y="208"/>
                </a:lnTo>
                <a:lnTo>
                  <a:pt x="57" y="236"/>
                </a:lnTo>
                <a:lnTo>
                  <a:pt x="53" y="265"/>
                </a:lnTo>
                <a:lnTo>
                  <a:pt x="51" y="295"/>
                </a:lnTo>
                <a:lnTo>
                  <a:pt x="53" y="326"/>
                </a:lnTo>
                <a:lnTo>
                  <a:pt x="57" y="356"/>
                </a:lnTo>
                <a:lnTo>
                  <a:pt x="64" y="385"/>
                </a:lnTo>
                <a:lnTo>
                  <a:pt x="74" y="413"/>
                </a:lnTo>
                <a:lnTo>
                  <a:pt x="59" y="425"/>
                </a:lnTo>
                <a:lnTo>
                  <a:pt x="43" y="440"/>
                </a:lnTo>
                <a:lnTo>
                  <a:pt x="32" y="457"/>
                </a:lnTo>
                <a:lnTo>
                  <a:pt x="21" y="474"/>
                </a:lnTo>
                <a:lnTo>
                  <a:pt x="11" y="493"/>
                </a:lnTo>
                <a:lnTo>
                  <a:pt x="5" y="514"/>
                </a:lnTo>
                <a:lnTo>
                  <a:pt x="2" y="535"/>
                </a:lnTo>
                <a:lnTo>
                  <a:pt x="0" y="556"/>
                </a:lnTo>
                <a:lnTo>
                  <a:pt x="0" y="573"/>
                </a:lnTo>
                <a:lnTo>
                  <a:pt x="3" y="589"/>
                </a:lnTo>
                <a:lnTo>
                  <a:pt x="5" y="606"/>
                </a:lnTo>
                <a:lnTo>
                  <a:pt x="11" y="619"/>
                </a:lnTo>
                <a:lnTo>
                  <a:pt x="17" y="634"/>
                </a:lnTo>
                <a:lnTo>
                  <a:pt x="24" y="648"/>
                </a:lnTo>
                <a:lnTo>
                  <a:pt x="34" y="661"/>
                </a:lnTo>
                <a:lnTo>
                  <a:pt x="43" y="672"/>
                </a:lnTo>
                <a:lnTo>
                  <a:pt x="53" y="684"/>
                </a:lnTo>
                <a:lnTo>
                  <a:pt x="64" y="693"/>
                </a:lnTo>
                <a:lnTo>
                  <a:pt x="76" y="703"/>
                </a:lnTo>
                <a:lnTo>
                  <a:pt x="89" y="711"/>
                </a:lnTo>
                <a:lnTo>
                  <a:pt x="103" y="716"/>
                </a:lnTo>
                <a:lnTo>
                  <a:pt x="118" y="722"/>
                </a:lnTo>
                <a:lnTo>
                  <a:pt x="133" y="726"/>
                </a:lnTo>
                <a:lnTo>
                  <a:pt x="148" y="730"/>
                </a:lnTo>
                <a:lnTo>
                  <a:pt x="169" y="732"/>
                </a:lnTo>
                <a:lnTo>
                  <a:pt x="989" y="732"/>
                </a:lnTo>
                <a:lnTo>
                  <a:pt x="1004" y="730"/>
                </a:lnTo>
                <a:lnTo>
                  <a:pt x="1019" y="728"/>
                </a:lnTo>
                <a:lnTo>
                  <a:pt x="1032" y="724"/>
                </a:lnTo>
                <a:lnTo>
                  <a:pt x="1046" y="720"/>
                </a:lnTo>
                <a:lnTo>
                  <a:pt x="1057" y="712"/>
                </a:lnTo>
                <a:lnTo>
                  <a:pt x="1070" y="707"/>
                </a:lnTo>
                <a:lnTo>
                  <a:pt x="1082" y="697"/>
                </a:lnTo>
                <a:lnTo>
                  <a:pt x="1091" y="688"/>
                </a:lnTo>
                <a:lnTo>
                  <a:pt x="1101" y="678"/>
                </a:lnTo>
                <a:lnTo>
                  <a:pt x="1109" y="667"/>
                </a:lnTo>
                <a:lnTo>
                  <a:pt x="1116" y="655"/>
                </a:lnTo>
                <a:lnTo>
                  <a:pt x="1122" y="642"/>
                </a:lnTo>
                <a:lnTo>
                  <a:pt x="1128" y="629"/>
                </a:lnTo>
                <a:lnTo>
                  <a:pt x="1131" y="615"/>
                </a:lnTo>
                <a:lnTo>
                  <a:pt x="1133" y="600"/>
                </a:lnTo>
                <a:lnTo>
                  <a:pt x="1133" y="585"/>
                </a:lnTo>
                <a:lnTo>
                  <a:pt x="1133" y="573"/>
                </a:lnTo>
                <a:lnTo>
                  <a:pt x="1131" y="549"/>
                </a:lnTo>
                <a:lnTo>
                  <a:pt x="1126" y="526"/>
                </a:lnTo>
                <a:lnTo>
                  <a:pt x="1116" y="505"/>
                </a:lnTo>
                <a:lnTo>
                  <a:pt x="1105" y="484"/>
                </a:lnTo>
                <a:lnTo>
                  <a:pt x="1090" y="467"/>
                </a:lnTo>
                <a:lnTo>
                  <a:pt x="1070" y="453"/>
                </a:lnTo>
                <a:lnTo>
                  <a:pt x="1051" y="442"/>
                </a:lnTo>
                <a:lnTo>
                  <a:pt x="1029"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7"/>
          <p:cNvSpPr>
            <a:spLocks/>
          </p:cNvSpPr>
          <p:nvPr/>
        </p:nvSpPr>
        <p:spPr bwMode="auto">
          <a:xfrm>
            <a:off x="5181600" y="358775"/>
            <a:ext cx="611188" cy="395288"/>
          </a:xfrm>
          <a:custGeom>
            <a:avLst/>
            <a:gdLst>
              <a:gd name="T0" fmla="*/ 2147483647 w 771"/>
              <a:gd name="T1" fmla="*/ 2147483647 h 497"/>
              <a:gd name="T2" fmla="*/ 2147483647 w 771"/>
              <a:gd name="T3" fmla="*/ 2147483647 h 497"/>
              <a:gd name="T4" fmla="*/ 2147483647 w 771"/>
              <a:gd name="T5" fmla="*/ 2147483647 h 497"/>
              <a:gd name="T6" fmla="*/ 2147483647 w 771"/>
              <a:gd name="T7" fmla="*/ 2147483647 h 497"/>
              <a:gd name="T8" fmla="*/ 2147483647 w 771"/>
              <a:gd name="T9" fmla="*/ 2147483647 h 497"/>
              <a:gd name="T10" fmla="*/ 2147483647 w 771"/>
              <a:gd name="T11" fmla="*/ 2147483647 h 497"/>
              <a:gd name="T12" fmla="*/ 2147483647 w 771"/>
              <a:gd name="T13" fmla="*/ 2147483647 h 497"/>
              <a:gd name="T14" fmla="*/ 2147483647 w 771"/>
              <a:gd name="T15" fmla="*/ 2147483647 h 497"/>
              <a:gd name="T16" fmla="*/ 2147483647 w 771"/>
              <a:gd name="T17" fmla="*/ 2147483647 h 497"/>
              <a:gd name="T18" fmla="*/ 2147483647 w 771"/>
              <a:gd name="T19" fmla="*/ 2147483647 h 497"/>
              <a:gd name="T20" fmla="*/ 2147483647 w 771"/>
              <a:gd name="T21" fmla="*/ 2147483647 h 497"/>
              <a:gd name="T22" fmla="*/ 2147483647 w 771"/>
              <a:gd name="T23" fmla="*/ 2147483647 h 497"/>
              <a:gd name="T24" fmla="*/ 2147483647 w 771"/>
              <a:gd name="T25" fmla="*/ 2147483647 h 497"/>
              <a:gd name="T26" fmla="*/ 2147483647 w 771"/>
              <a:gd name="T27" fmla="*/ 2147483647 h 497"/>
              <a:gd name="T28" fmla="*/ 2147483647 w 771"/>
              <a:gd name="T29" fmla="*/ 2147483647 h 497"/>
              <a:gd name="T30" fmla="*/ 2147483647 w 771"/>
              <a:gd name="T31" fmla="*/ 2147483647 h 497"/>
              <a:gd name="T32" fmla="*/ 2147483647 w 771"/>
              <a:gd name="T33" fmla="*/ 2147483647 h 497"/>
              <a:gd name="T34" fmla="*/ 2147483647 w 771"/>
              <a:gd name="T35" fmla="*/ 2147483647 h 497"/>
              <a:gd name="T36" fmla="*/ 2147483647 w 771"/>
              <a:gd name="T37" fmla="*/ 2147483647 h 497"/>
              <a:gd name="T38" fmla="*/ 2147483647 w 771"/>
              <a:gd name="T39" fmla="*/ 0 h 497"/>
              <a:gd name="T40" fmla="*/ 2147483647 w 771"/>
              <a:gd name="T41" fmla="*/ 2147483647 h 497"/>
              <a:gd name="T42" fmla="*/ 2147483647 w 771"/>
              <a:gd name="T43" fmla="*/ 2147483647 h 497"/>
              <a:gd name="T44" fmla="*/ 2147483647 w 771"/>
              <a:gd name="T45" fmla="*/ 2147483647 h 497"/>
              <a:gd name="T46" fmla="*/ 2147483647 w 771"/>
              <a:gd name="T47" fmla="*/ 2147483647 h 497"/>
              <a:gd name="T48" fmla="*/ 2147483647 w 771"/>
              <a:gd name="T49" fmla="*/ 2147483647 h 497"/>
              <a:gd name="T50" fmla="*/ 2147483647 w 771"/>
              <a:gd name="T51" fmla="*/ 2147483647 h 497"/>
              <a:gd name="T52" fmla="*/ 2147483647 w 771"/>
              <a:gd name="T53" fmla="*/ 2147483647 h 497"/>
              <a:gd name="T54" fmla="*/ 2147483647 w 771"/>
              <a:gd name="T55" fmla="*/ 2147483647 h 497"/>
              <a:gd name="T56" fmla="*/ 2147483647 w 771"/>
              <a:gd name="T57" fmla="*/ 2147483647 h 497"/>
              <a:gd name="T58" fmla="*/ 2147483647 w 771"/>
              <a:gd name="T59" fmla="*/ 2147483647 h 497"/>
              <a:gd name="T60" fmla="*/ 2147483647 w 771"/>
              <a:gd name="T61" fmla="*/ 2147483647 h 497"/>
              <a:gd name="T62" fmla="*/ 2147483647 w 771"/>
              <a:gd name="T63" fmla="*/ 2147483647 h 497"/>
              <a:gd name="T64" fmla="*/ 2147483647 w 771"/>
              <a:gd name="T65" fmla="*/ 2147483647 h 497"/>
              <a:gd name="T66" fmla="*/ 2147483647 w 771"/>
              <a:gd name="T67" fmla="*/ 2147483647 h 497"/>
              <a:gd name="T68" fmla="*/ 0 w 771"/>
              <a:gd name="T69" fmla="*/ 2147483647 h 497"/>
              <a:gd name="T70" fmla="*/ 2147483647 w 771"/>
              <a:gd name="T71" fmla="*/ 2147483647 h 497"/>
              <a:gd name="T72" fmla="*/ 2147483647 w 771"/>
              <a:gd name="T73" fmla="*/ 2147483647 h 497"/>
              <a:gd name="T74" fmla="*/ 2147483647 w 771"/>
              <a:gd name="T75" fmla="*/ 2147483647 h 497"/>
              <a:gd name="T76" fmla="*/ 2147483647 w 771"/>
              <a:gd name="T77" fmla="*/ 2147483647 h 497"/>
              <a:gd name="T78" fmla="*/ 2147483647 w 771"/>
              <a:gd name="T79" fmla="*/ 2147483647 h 497"/>
              <a:gd name="T80" fmla="*/ 2147483647 w 771"/>
              <a:gd name="T81" fmla="*/ 2147483647 h 497"/>
              <a:gd name="T82" fmla="*/ 2147483647 w 771"/>
              <a:gd name="T83" fmla="*/ 2147483647 h 497"/>
              <a:gd name="T84" fmla="*/ 2147483647 w 771"/>
              <a:gd name="T85" fmla="*/ 2147483647 h 497"/>
              <a:gd name="T86" fmla="*/ 2147483647 w 771"/>
              <a:gd name="T87" fmla="*/ 2147483647 h 497"/>
              <a:gd name="T88" fmla="*/ 2147483647 w 771"/>
              <a:gd name="T89" fmla="*/ 2147483647 h 497"/>
              <a:gd name="T90" fmla="*/ 2147483647 w 771"/>
              <a:gd name="T91" fmla="*/ 2147483647 h 497"/>
              <a:gd name="T92" fmla="*/ 2147483647 w 771"/>
              <a:gd name="T93" fmla="*/ 2147483647 h 497"/>
              <a:gd name="T94" fmla="*/ 2147483647 w 771"/>
              <a:gd name="T95" fmla="*/ 2147483647 h 497"/>
              <a:gd name="T96" fmla="*/ 2147483647 w 771"/>
              <a:gd name="T97" fmla="*/ 2147483647 h 497"/>
              <a:gd name="T98" fmla="*/ 2147483647 w 771"/>
              <a:gd name="T99" fmla="*/ 2147483647 h 4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71" h="497">
                <a:moveTo>
                  <a:pt x="701" y="293"/>
                </a:moveTo>
                <a:lnTo>
                  <a:pt x="701" y="293"/>
                </a:lnTo>
                <a:lnTo>
                  <a:pt x="701" y="282"/>
                </a:lnTo>
                <a:lnTo>
                  <a:pt x="699" y="263"/>
                </a:lnTo>
                <a:lnTo>
                  <a:pt x="693" y="244"/>
                </a:lnTo>
                <a:lnTo>
                  <a:pt x="685" y="227"/>
                </a:lnTo>
                <a:lnTo>
                  <a:pt x="674" y="213"/>
                </a:lnTo>
                <a:lnTo>
                  <a:pt x="659" y="202"/>
                </a:lnTo>
                <a:lnTo>
                  <a:pt x="642" y="192"/>
                </a:lnTo>
                <a:lnTo>
                  <a:pt x="625" y="187"/>
                </a:lnTo>
                <a:lnTo>
                  <a:pt x="605" y="185"/>
                </a:lnTo>
                <a:lnTo>
                  <a:pt x="584" y="187"/>
                </a:lnTo>
                <a:lnTo>
                  <a:pt x="567" y="192"/>
                </a:lnTo>
                <a:lnTo>
                  <a:pt x="564" y="170"/>
                </a:lnTo>
                <a:lnTo>
                  <a:pt x="556" y="149"/>
                </a:lnTo>
                <a:lnTo>
                  <a:pt x="546" y="130"/>
                </a:lnTo>
                <a:lnTo>
                  <a:pt x="531" y="112"/>
                </a:lnTo>
                <a:lnTo>
                  <a:pt x="514" y="99"/>
                </a:lnTo>
                <a:lnTo>
                  <a:pt x="495" y="90"/>
                </a:lnTo>
                <a:lnTo>
                  <a:pt x="474" y="82"/>
                </a:lnTo>
                <a:lnTo>
                  <a:pt x="463" y="80"/>
                </a:lnTo>
                <a:lnTo>
                  <a:pt x="451" y="80"/>
                </a:lnTo>
                <a:lnTo>
                  <a:pt x="438" y="80"/>
                </a:lnTo>
                <a:lnTo>
                  <a:pt x="423" y="84"/>
                </a:lnTo>
                <a:lnTo>
                  <a:pt x="409" y="88"/>
                </a:lnTo>
                <a:lnTo>
                  <a:pt x="398" y="93"/>
                </a:lnTo>
                <a:lnTo>
                  <a:pt x="383" y="74"/>
                </a:lnTo>
                <a:lnTo>
                  <a:pt x="367" y="55"/>
                </a:lnTo>
                <a:lnTo>
                  <a:pt x="348" y="40"/>
                </a:lnTo>
                <a:lnTo>
                  <a:pt x="327" y="25"/>
                </a:lnTo>
                <a:lnTo>
                  <a:pt x="304" y="15"/>
                </a:lnTo>
                <a:lnTo>
                  <a:pt x="282" y="6"/>
                </a:lnTo>
                <a:lnTo>
                  <a:pt x="257" y="2"/>
                </a:lnTo>
                <a:lnTo>
                  <a:pt x="230" y="0"/>
                </a:lnTo>
                <a:lnTo>
                  <a:pt x="211" y="0"/>
                </a:lnTo>
                <a:lnTo>
                  <a:pt x="190" y="4"/>
                </a:lnTo>
                <a:lnTo>
                  <a:pt x="173" y="8"/>
                </a:lnTo>
                <a:lnTo>
                  <a:pt x="154" y="15"/>
                </a:lnTo>
                <a:lnTo>
                  <a:pt x="137" y="23"/>
                </a:lnTo>
                <a:lnTo>
                  <a:pt x="121" y="34"/>
                </a:lnTo>
                <a:lnTo>
                  <a:pt x="106" y="46"/>
                </a:lnTo>
                <a:lnTo>
                  <a:pt x="91" y="59"/>
                </a:lnTo>
                <a:lnTo>
                  <a:pt x="80" y="72"/>
                </a:lnTo>
                <a:lnTo>
                  <a:pt x="68" y="88"/>
                </a:lnTo>
                <a:lnTo>
                  <a:pt x="59" y="105"/>
                </a:lnTo>
                <a:lnTo>
                  <a:pt x="49" y="122"/>
                </a:lnTo>
                <a:lnTo>
                  <a:pt x="43" y="141"/>
                </a:lnTo>
                <a:lnTo>
                  <a:pt x="38" y="160"/>
                </a:lnTo>
                <a:lnTo>
                  <a:pt x="36" y="179"/>
                </a:lnTo>
                <a:lnTo>
                  <a:pt x="34" y="200"/>
                </a:lnTo>
                <a:lnTo>
                  <a:pt x="36" y="221"/>
                </a:lnTo>
                <a:lnTo>
                  <a:pt x="38" y="242"/>
                </a:lnTo>
                <a:lnTo>
                  <a:pt x="43" y="261"/>
                </a:lnTo>
                <a:lnTo>
                  <a:pt x="51" y="280"/>
                </a:lnTo>
                <a:lnTo>
                  <a:pt x="40" y="290"/>
                </a:lnTo>
                <a:lnTo>
                  <a:pt x="30" y="299"/>
                </a:lnTo>
                <a:lnTo>
                  <a:pt x="21" y="311"/>
                </a:lnTo>
                <a:lnTo>
                  <a:pt x="13" y="322"/>
                </a:lnTo>
                <a:lnTo>
                  <a:pt x="7" y="335"/>
                </a:lnTo>
                <a:lnTo>
                  <a:pt x="3" y="349"/>
                </a:lnTo>
                <a:lnTo>
                  <a:pt x="0" y="364"/>
                </a:lnTo>
                <a:lnTo>
                  <a:pt x="0" y="379"/>
                </a:lnTo>
                <a:lnTo>
                  <a:pt x="1" y="400"/>
                </a:lnTo>
                <a:lnTo>
                  <a:pt x="7" y="421"/>
                </a:lnTo>
                <a:lnTo>
                  <a:pt x="17" y="440"/>
                </a:lnTo>
                <a:lnTo>
                  <a:pt x="28" y="457"/>
                </a:lnTo>
                <a:lnTo>
                  <a:pt x="43" y="473"/>
                </a:lnTo>
                <a:lnTo>
                  <a:pt x="61" y="484"/>
                </a:lnTo>
                <a:lnTo>
                  <a:pt x="80" y="492"/>
                </a:lnTo>
                <a:lnTo>
                  <a:pt x="101" y="495"/>
                </a:lnTo>
                <a:lnTo>
                  <a:pt x="114" y="497"/>
                </a:lnTo>
                <a:lnTo>
                  <a:pt x="674" y="497"/>
                </a:lnTo>
                <a:lnTo>
                  <a:pt x="693" y="495"/>
                </a:lnTo>
                <a:lnTo>
                  <a:pt x="712" y="490"/>
                </a:lnTo>
                <a:lnTo>
                  <a:pt x="727" y="480"/>
                </a:lnTo>
                <a:lnTo>
                  <a:pt x="743" y="469"/>
                </a:lnTo>
                <a:lnTo>
                  <a:pt x="754" y="453"/>
                </a:lnTo>
                <a:lnTo>
                  <a:pt x="764" y="436"/>
                </a:lnTo>
                <a:lnTo>
                  <a:pt x="769" y="417"/>
                </a:lnTo>
                <a:lnTo>
                  <a:pt x="771" y="398"/>
                </a:lnTo>
                <a:lnTo>
                  <a:pt x="771" y="389"/>
                </a:lnTo>
                <a:lnTo>
                  <a:pt x="771" y="373"/>
                </a:lnTo>
                <a:lnTo>
                  <a:pt x="766" y="358"/>
                </a:lnTo>
                <a:lnTo>
                  <a:pt x="760" y="343"/>
                </a:lnTo>
                <a:lnTo>
                  <a:pt x="752" y="330"/>
                </a:lnTo>
                <a:lnTo>
                  <a:pt x="741" y="318"/>
                </a:lnTo>
                <a:lnTo>
                  <a:pt x="729" y="309"/>
                </a:lnTo>
                <a:lnTo>
                  <a:pt x="716" y="299"/>
                </a:lnTo>
                <a:lnTo>
                  <a:pt x="701" y="2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9"/>
          <p:cNvSpPr>
            <a:spLocks/>
          </p:cNvSpPr>
          <p:nvPr/>
        </p:nvSpPr>
        <p:spPr bwMode="auto">
          <a:xfrm>
            <a:off x="8167688" y="354013"/>
            <a:ext cx="487362" cy="284162"/>
          </a:xfrm>
          <a:custGeom>
            <a:avLst/>
            <a:gdLst>
              <a:gd name="T0" fmla="*/ 2147483647 w 1381"/>
              <a:gd name="T1" fmla="*/ 2147483647 h 876"/>
              <a:gd name="T2" fmla="*/ 2147483647 w 1381"/>
              <a:gd name="T3" fmla="*/ 2147483647 h 876"/>
              <a:gd name="T4" fmla="*/ 2147483647 w 1381"/>
              <a:gd name="T5" fmla="*/ 2147483647 h 876"/>
              <a:gd name="T6" fmla="*/ 2147483647 w 1381"/>
              <a:gd name="T7" fmla="*/ 2147483647 h 876"/>
              <a:gd name="T8" fmla="*/ 2147483647 w 1381"/>
              <a:gd name="T9" fmla="*/ 2147483647 h 876"/>
              <a:gd name="T10" fmla="*/ 2147483647 w 1381"/>
              <a:gd name="T11" fmla="*/ 2147483647 h 876"/>
              <a:gd name="T12" fmla="*/ 2147483647 w 1381"/>
              <a:gd name="T13" fmla="*/ 2147483647 h 876"/>
              <a:gd name="T14" fmla="*/ 2147483647 w 1381"/>
              <a:gd name="T15" fmla="*/ 2147483647 h 876"/>
              <a:gd name="T16" fmla="*/ 2147483647 w 1381"/>
              <a:gd name="T17" fmla="*/ 2147483647 h 876"/>
              <a:gd name="T18" fmla="*/ 2147483647 w 1381"/>
              <a:gd name="T19" fmla="*/ 2147483647 h 876"/>
              <a:gd name="T20" fmla="*/ 2147483647 w 1381"/>
              <a:gd name="T21" fmla="*/ 2147483647 h 876"/>
              <a:gd name="T22" fmla="*/ 2147483647 w 1381"/>
              <a:gd name="T23" fmla="*/ 2147483647 h 876"/>
              <a:gd name="T24" fmla="*/ 2147483647 w 1381"/>
              <a:gd name="T25" fmla="*/ 2147483647 h 876"/>
              <a:gd name="T26" fmla="*/ 2147483647 w 1381"/>
              <a:gd name="T27" fmla="*/ 2147483647 h 876"/>
              <a:gd name="T28" fmla="*/ 2147483647 w 1381"/>
              <a:gd name="T29" fmla="*/ 2147483647 h 876"/>
              <a:gd name="T30" fmla="*/ 2147483647 w 1381"/>
              <a:gd name="T31" fmla="*/ 2147483647 h 876"/>
              <a:gd name="T32" fmla="*/ 2147483647 w 1381"/>
              <a:gd name="T33" fmla="*/ 2147483647 h 876"/>
              <a:gd name="T34" fmla="*/ 2147483647 w 1381"/>
              <a:gd name="T35" fmla="*/ 2147483647 h 876"/>
              <a:gd name="T36" fmla="*/ 2147483647 w 1381"/>
              <a:gd name="T37" fmla="*/ 2147483647 h 876"/>
              <a:gd name="T38" fmla="*/ 2147483647 w 1381"/>
              <a:gd name="T39" fmla="*/ 2147483647 h 876"/>
              <a:gd name="T40" fmla="*/ 2147483647 w 1381"/>
              <a:gd name="T41" fmla="*/ 2147483647 h 876"/>
              <a:gd name="T42" fmla="*/ 2147483647 w 1381"/>
              <a:gd name="T43" fmla="*/ 2147483647 h 876"/>
              <a:gd name="T44" fmla="*/ 2147483647 w 1381"/>
              <a:gd name="T45" fmla="*/ 2147483647 h 876"/>
              <a:gd name="T46" fmla="*/ 2147483647 w 1381"/>
              <a:gd name="T47" fmla="*/ 2147483647 h 876"/>
              <a:gd name="T48" fmla="*/ 2147483647 w 1381"/>
              <a:gd name="T49" fmla="*/ 2147483647 h 876"/>
              <a:gd name="T50" fmla="*/ 2147483647 w 1381"/>
              <a:gd name="T51" fmla="*/ 2147483647 h 876"/>
              <a:gd name="T52" fmla="*/ 2147483647 w 1381"/>
              <a:gd name="T53" fmla="*/ 2147483647 h 876"/>
              <a:gd name="T54" fmla="*/ 2147483647 w 1381"/>
              <a:gd name="T55" fmla="*/ 2147483647 h 876"/>
              <a:gd name="T56" fmla="*/ 2147483647 w 1381"/>
              <a:gd name="T57" fmla="*/ 2147483647 h 876"/>
              <a:gd name="T58" fmla="*/ 2147483647 w 1381"/>
              <a:gd name="T59" fmla="*/ 2147483647 h 876"/>
              <a:gd name="T60" fmla="*/ 2147483647 w 1381"/>
              <a:gd name="T61" fmla="*/ 2147483647 h 876"/>
              <a:gd name="T62" fmla="*/ 0 w 1381"/>
              <a:gd name="T63" fmla="*/ 2147483647 h 876"/>
              <a:gd name="T64" fmla="*/ 2147483647 w 1381"/>
              <a:gd name="T65" fmla="*/ 2147483647 h 876"/>
              <a:gd name="T66" fmla="*/ 2147483647 w 1381"/>
              <a:gd name="T67" fmla="*/ 2147483647 h 876"/>
              <a:gd name="T68" fmla="*/ 2147483647 w 1381"/>
              <a:gd name="T69" fmla="*/ 2147483647 h 876"/>
              <a:gd name="T70" fmla="*/ 2147483647 w 1381"/>
              <a:gd name="T71" fmla="*/ 2147483647 h 876"/>
              <a:gd name="T72" fmla="*/ 2147483647 w 1381"/>
              <a:gd name="T73" fmla="*/ 2147483647 h 876"/>
              <a:gd name="T74" fmla="*/ 2147483647 w 1381"/>
              <a:gd name="T75" fmla="*/ 2147483647 h 876"/>
              <a:gd name="T76" fmla="*/ 2147483647 w 1381"/>
              <a:gd name="T77" fmla="*/ 2147483647 h 876"/>
              <a:gd name="T78" fmla="*/ 2147483647 w 1381"/>
              <a:gd name="T79" fmla="*/ 2147483647 h 876"/>
              <a:gd name="T80" fmla="*/ 2147483647 w 1381"/>
              <a:gd name="T81" fmla="*/ 2147483647 h 876"/>
              <a:gd name="T82" fmla="*/ 2147483647 w 1381"/>
              <a:gd name="T83" fmla="*/ 2147483647 h 876"/>
              <a:gd name="T84" fmla="*/ 2147483647 w 1381"/>
              <a:gd name="T85" fmla="*/ 2147483647 h 876"/>
              <a:gd name="T86" fmla="*/ 2147483647 w 1381"/>
              <a:gd name="T87" fmla="*/ 2147483647 h 876"/>
              <a:gd name="T88" fmla="*/ 2147483647 w 1381"/>
              <a:gd name="T89" fmla="*/ 2147483647 h 876"/>
              <a:gd name="T90" fmla="*/ 2147483647 w 1381"/>
              <a:gd name="T91" fmla="*/ 2147483647 h 876"/>
              <a:gd name="T92" fmla="*/ 2147483647 w 1381"/>
              <a:gd name="T93" fmla="*/ 2147483647 h 876"/>
              <a:gd name="T94" fmla="*/ 2147483647 w 1381"/>
              <a:gd name="T95" fmla="*/ 2147483647 h 8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1" h="876">
                <a:moveTo>
                  <a:pt x="1253" y="518"/>
                </a:moveTo>
                <a:lnTo>
                  <a:pt x="1253" y="518"/>
                </a:lnTo>
                <a:lnTo>
                  <a:pt x="1255" y="497"/>
                </a:lnTo>
                <a:lnTo>
                  <a:pt x="1255" y="480"/>
                </a:lnTo>
                <a:lnTo>
                  <a:pt x="1251" y="463"/>
                </a:lnTo>
                <a:lnTo>
                  <a:pt x="1248" y="446"/>
                </a:lnTo>
                <a:lnTo>
                  <a:pt x="1242" y="430"/>
                </a:lnTo>
                <a:lnTo>
                  <a:pt x="1234" y="415"/>
                </a:lnTo>
                <a:lnTo>
                  <a:pt x="1227" y="402"/>
                </a:lnTo>
                <a:lnTo>
                  <a:pt x="1215" y="389"/>
                </a:lnTo>
                <a:lnTo>
                  <a:pt x="1206" y="377"/>
                </a:lnTo>
                <a:lnTo>
                  <a:pt x="1192" y="366"/>
                </a:lnTo>
                <a:lnTo>
                  <a:pt x="1179" y="356"/>
                </a:lnTo>
                <a:lnTo>
                  <a:pt x="1166" y="347"/>
                </a:lnTo>
                <a:lnTo>
                  <a:pt x="1150" y="339"/>
                </a:lnTo>
                <a:lnTo>
                  <a:pt x="1135" y="333"/>
                </a:lnTo>
                <a:lnTo>
                  <a:pt x="1118" y="329"/>
                </a:lnTo>
                <a:lnTo>
                  <a:pt x="1101" y="328"/>
                </a:lnTo>
                <a:lnTo>
                  <a:pt x="1084" y="326"/>
                </a:lnTo>
                <a:lnTo>
                  <a:pt x="1065" y="328"/>
                </a:lnTo>
                <a:lnTo>
                  <a:pt x="1048" y="329"/>
                </a:lnTo>
                <a:lnTo>
                  <a:pt x="1030" y="333"/>
                </a:lnTo>
                <a:lnTo>
                  <a:pt x="1015" y="341"/>
                </a:lnTo>
                <a:lnTo>
                  <a:pt x="1013" y="320"/>
                </a:lnTo>
                <a:lnTo>
                  <a:pt x="1009" y="299"/>
                </a:lnTo>
                <a:lnTo>
                  <a:pt x="1004" y="280"/>
                </a:lnTo>
                <a:lnTo>
                  <a:pt x="996" y="263"/>
                </a:lnTo>
                <a:lnTo>
                  <a:pt x="988" y="246"/>
                </a:lnTo>
                <a:lnTo>
                  <a:pt x="977" y="228"/>
                </a:lnTo>
                <a:lnTo>
                  <a:pt x="966" y="213"/>
                </a:lnTo>
                <a:lnTo>
                  <a:pt x="952" y="200"/>
                </a:lnTo>
                <a:lnTo>
                  <a:pt x="937" y="187"/>
                </a:lnTo>
                <a:lnTo>
                  <a:pt x="922" y="175"/>
                </a:lnTo>
                <a:lnTo>
                  <a:pt x="905" y="166"/>
                </a:lnTo>
                <a:lnTo>
                  <a:pt x="888" y="158"/>
                </a:lnTo>
                <a:lnTo>
                  <a:pt x="868" y="150"/>
                </a:lnTo>
                <a:lnTo>
                  <a:pt x="849" y="147"/>
                </a:lnTo>
                <a:lnTo>
                  <a:pt x="830" y="143"/>
                </a:lnTo>
                <a:lnTo>
                  <a:pt x="809" y="143"/>
                </a:lnTo>
                <a:lnTo>
                  <a:pt x="783" y="143"/>
                </a:lnTo>
                <a:lnTo>
                  <a:pt x="758" y="148"/>
                </a:lnTo>
                <a:lnTo>
                  <a:pt x="735" y="156"/>
                </a:lnTo>
                <a:lnTo>
                  <a:pt x="712" y="166"/>
                </a:lnTo>
                <a:lnTo>
                  <a:pt x="699" y="148"/>
                </a:lnTo>
                <a:lnTo>
                  <a:pt x="686" y="131"/>
                </a:lnTo>
                <a:lnTo>
                  <a:pt x="672" y="114"/>
                </a:lnTo>
                <a:lnTo>
                  <a:pt x="657" y="99"/>
                </a:lnTo>
                <a:lnTo>
                  <a:pt x="640" y="84"/>
                </a:lnTo>
                <a:lnTo>
                  <a:pt x="623" y="70"/>
                </a:lnTo>
                <a:lnTo>
                  <a:pt x="606" y="57"/>
                </a:lnTo>
                <a:lnTo>
                  <a:pt x="586" y="46"/>
                </a:lnTo>
                <a:lnTo>
                  <a:pt x="567" y="36"/>
                </a:lnTo>
                <a:lnTo>
                  <a:pt x="546" y="27"/>
                </a:lnTo>
                <a:lnTo>
                  <a:pt x="525" y="19"/>
                </a:lnTo>
                <a:lnTo>
                  <a:pt x="505" y="11"/>
                </a:lnTo>
                <a:lnTo>
                  <a:pt x="482" y="7"/>
                </a:lnTo>
                <a:lnTo>
                  <a:pt x="461" y="4"/>
                </a:lnTo>
                <a:lnTo>
                  <a:pt x="438" y="2"/>
                </a:lnTo>
                <a:lnTo>
                  <a:pt x="413" y="0"/>
                </a:lnTo>
                <a:lnTo>
                  <a:pt x="377" y="2"/>
                </a:lnTo>
                <a:lnTo>
                  <a:pt x="343" y="7"/>
                </a:lnTo>
                <a:lnTo>
                  <a:pt x="308" y="15"/>
                </a:lnTo>
                <a:lnTo>
                  <a:pt x="278" y="28"/>
                </a:lnTo>
                <a:lnTo>
                  <a:pt x="245" y="44"/>
                </a:lnTo>
                <a:lnTo>
                  <a:pt x="217" y="61"/>
                </a:lnTo>
                <a:lnTo>
                  <a:pt x="190" y="80"/>
                </a:lnTo>
                <a:lnTo>
                  <a:pt x="165" y="103"/>
                </a:lnTo>
                <a:lnTo>
                  <a:pt x="142" y="129"/>
                </a:lnTo>
                <a:lnTo>
                  <a:pt x="122" y="156"/>
                </a:lnTo>
                <a:lnTo>
                  <a:pt x="104" y="185"/>
                </a:lnTo>
                <a:lnTo>
                  <a:pt x="89" y="215"/>
                </a:lnTo>
                <a:lnTo>
                  <a:pt x="78" y="248"/>
                </a:lnTo>
                <a:lnTo>
                  <a:pt x="70" y="282"/>
                </a:lnTo>
                <a:lnTo>
                  <a:pt x="64" y="318"/>
                </a:lnTo>
                <a:lnTo>
                  <a:pt x="62" y="354"/>
                </a:lnTo>
                <a:lnTo>
                  <a:pt x="64" y="390"/>
                </a:lnTo>
                <a:lnTo>
                  <a:pt x="70" y="427"/>
                </a:lnTo>
                <a:lnTo>
                  <a:pt x="80" y="461"/>
                </a:lnTo>
                <a:lnTo>
                  <a:pt x="91" y="495"/>
                </a:lnTo>
                <a:lnTo>
                  <a:pt x="72" y="510"/>
                </a:lnTo>
                <a:lnTo>
                  <a:pt x="53" y="528"/>
                </a:lnTo>
                <a:lnTo>
                  <a:pt x="38" y="547"/>
                </a:lnTo>
                <a:lnTo>
                  <a:pt x="24" y="568"/>
                </a:lnTo>
                <a:lnTo>
                  <a:pt x="15" y="591"/>
                </a:lnTo>
                <a:lnTo>
                  <a:pt x="7" y="615"/>
                </a:lnTo>
                <a:lnTo>
                  <a:pt x="1" y="640"/>
                </a:lnTo>
                <a:lnTo>
                  <a:pt x="0" y="667"/>
                </a:lnTo>
                <a:lnTo>
                  <a:pt x="1" y="688"/>
                </a:lnTo>
                <a:lnTo>
                  <a:pt x="3" y="707"/>
                </a:lnTo>
                <a:lnTo>
                  <a:pt x="7" y="724"/>
                </a:lnTo>
                <a:lnTo>
                  <a:pt x="13" y="743"/>
                </a:lnTo>
                <a:lnTo>
                  <a:pt x="21" y="760"/>
                </a:lnTo>
                <a:lnTo>
                  <a:pt x="30" y="775"/>
                </a:lnTo>
                <a:lnTo>
                  <a:pt x="40" y="791"/>
                </a:lnTo>
                <a:lnTo>
                  <a:pt x="53" y="806"/>
                </a:lnTo>
                <a:lnTo>
                  <a:pt x="64" y="819"/>
                </a:lnTo>
                <a:lnTo>
                  <a:pt x="80" y="831"/>
                </a:lnTo>
                <a:lnTo>
                  <a:pt x="93" y="842"/>
                </a:lnTo>
                <a:lnTo>
                  <a:pt x="110" y="852"/>
                </a:lnTo>
                <a:lnTo>
                  <a:pt x="125" y="859"/>
                </a:lnTo>
                <a:lnTo>
                  <a:pt x="144" y="865"/>
                </a:lnTo>
                <a:lnTo>
                  <a:pt x="162" y="871"/>
                </a:lnTo>
                <a:lnTo>
                  <a:pt x="181" y="874"/>
                </a:lnTo>
                <a:lnTo>
                  <a:pt x="205" y="876"/>
                </a:lnTo>
                <a:lnTo>
                  <a:pt x="1206" y="876"/>
                </a:lnTo>
                <a:lnTo>
                  <a:pt x="1223" y="874"/>
                </a:lnTo>
                <a:lnTo>
                  <a:pt x="1240" y="872"/>
                </a:lnTo>
                <a:lnTo>
                  <a:pt x="1257" y="869"/>
                </a:lnTo>
                <a:lnTo>
                  <a:pt x="1274" y="861"/>
                </a:lnTo>
                <a:lnTo>
                  <a:pt x="1290" y="855"/>
                </a:lnTo>
                <a:lnTo>
                  <a:pt x="1303" y="846"/>
                </a:lnTo>
                <a:lnTo>
                  <a:pt x="1316" y="836"/>
                </a:lnTo>
                <a:lnTo>
                  <a:pt x="1330" y="825"/>
                </a:lnTo>
                <a:lnTo>
                  <a:pt x="1341" y="812"/>
                </a:lnTo>
                <a:lnTo>
                  <a:pt x="1351" y="798"/>
                </a:lnTo>
                <a:lnTo>
                  <a:pt x="1360" y="785"/>
                </a:lnTo>
                <a:lnTo>
                  <a:pt x="1368" y="770"/>
                </a:lnTo>
                <a:lnTo>
                  <a:pt x="1373" y="752"/>
                </a:lnTo>
                <a:lnTo>
                  <a:pt x="1377" y="735"/>
                </a:lnTo>
                <a:lnTo>
                  <a:pt x="1381" y="718"/>
                </a:lnTo>
                <a:lnTo>
                  <a:pt x="1381" y="701"/>
                </a:lnTo>
                <a:lnTo>
                  <a:pt x="1381" y="686"/>
                </a:lnTo>
                <a:lnTo>
                  <a:pt x="1381" y="672"/>
                </a:lnTo>
                <a:lnTo>
                  <a:pt x="1379" y="657"/>
                </a:lnTo>
                <a:lnTo>
                  <a:pt x="1375" y="644"/>
                </a:lnTo>
                <a:lnTo>
                  <a:pt x="1371" y="629"/>
                </a:lnTo>
                <a:lnTo>
                  <a:pt x="1366" y="617"/>
                </a:lnTo>
                <a:lnTo>
                  <a:pt x="1360" y="604"/>
                </a:lnTo>
                <a:lnTo>
                  <a:pt x="1345" y="581"/>
                </a:lnTo>
                <a:lnTo>
                  <a:pt x="1326" y="560"/>
                </a:lnTo>
                <a:lnTo>
                  <a:pt x="1305" y="543"/>
                </a:lnTo>
                <a:lnTo>
                  <a:pt x="1280" y="530"/>
                </a:lnTo>
                <a:lnTo>
                  <a:pt x="1269" y="524"/>
                </a:lnTo>
                <a:lnTo>
                  <a:pt x="1253" y="5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0"/>
          <p:cNvSpPr>
            <a:spLocks/>
          </p:cNvSpPr>
          <p:nvPr/>
        </p:nvSpPr>
        <p:spPr bwMode="auto">
          <a:xfrm>
            <a:off x="6951663" y="1357313"/>
            <a:ext cx="2192337" cy="1390650"/>
          </a:xfrm>
          <a:custGeom>
            <a:avLst/>
            <a:gdLst>
              <a:gd name="T0" fmla="*/ 2147483647 w 1381"/>
              <a:gd name="T1" fmla="*/ 2147483647 h 876"/>
              <a:gd name="T2" fmla="*/ 2147483647 w 1381"/>
              <a:gd name="T3" fmla="*/ 2147483647 h 876"/>
              <a:gd name="T4" fmla="*/ 2147483647 w 1381"/>
              <a:gd name="T5" fmla="*/ 2147483647 h 876"/>
              <a:gd name="T6" fmla="*/ 2147483647 w 1381"/>
              <a:gd name="T7" fmla="*/ 2147483647 h 876"/>
              <a:gd name="T8" fmla="*/ 2147483647 w 1381"/>
              <a:gd name="T9" fmla="*/ 2147483647 h 876"/>
              <a:gd name="T10" fmla="*/ 2147483647 w 1381"/>
              <a:gd name="T11" fmla="*/ 2147483647 h 876"/>
              <a:gd name="T12" fmla="*/ 2147483647 w 1381"/>
              <a:gd name="T13" fmla="*/ 2147483647 h 876"/>
              <a:gd name="T14" fmla="*/ 2147483647 w 1381"/>
              <a:gd name="T15" fmla="*/ 2147483647 h 876"/>
              <a:gd name="T16" fmla="*/ 2147483647 w 1381"/>
              <a:gd name="T17" fmla="*/ 2147483647 h 876"/>
              <a:gd name="T18" fmla="*/ 2147483647 w 1381"/>
              <a:gd name="T19" fmla="*/ 2147483647 h 876"/>
              <a:gd name="T20" fmla="*/ 2147483647 w 1381"/>
              <a:gd name="T21" fmla="*/ 2147483647 h 876"/>
              <a:gd name="T22" fmla="*/ 2147483647 w 1381"/>
              <a:gd name="T23" fmla="*/ 2147483647 h 876"/>
              <a:gd name="T24" fmla="*/ 2147483647 w 1381"/>
              <a:gd name="T25" fmla="*/ 2147483647 h 876"/>
              <a:gd name="T26" fmla="*/ 2147483647 w 1381"/>
              <a:gd name="T27" fmla="*/ 2147483647 h 876"/>
              <a:gd name="T28" fmla="*/ 2147483647 w 1381"/>
              <a:gd name="T29" fmla="*/ 2147483647 h 876"/>
              <a:gd name="T30" fmla="*/ 2147483647 w 1381"/>
              <a:gd name="T31" fmla="*/ 2147483647 h 876"/>
              <a:gd name="T32" fmla="*/ 2147483647 w 1381"/>
              <a:gd name="T33" fmla="*/ 2147483647 h 876"/>
              <a:gd name="T34" fmla="*/ 2147483647 w 1381"/>
              <a:gd name="T35" fmla="*/ 2147483647 h 876"/>
              <a:gd name="T36" fmla="*/ 2147483647 w 1381"/>
              <a:gd name="T37" fmla="*/ 2147483647 h 876"/>
              <a:gd name="T38" fmla="*/ 2147483647 w 1381"/>
              <a:gd name="T39" fmla="*/ 2147483647 h 876"/>
              <a:gd name="T40" fmla="*/ 2147483647 w 1381"/>
              <a:gd name="T41" fmla="*/ 2147483647 h 876"/>
              <a:gd name="T42" fmla="*/ 2147483647 w 1381"/>
              <a:gd name="T43" fmla="*/ 2147483647 h 876"/>
              <a:gd name="T44" fmla="*/ 2147483647 w 1381"/>
              <a:gd name="T45" fmla="*/ 2147483647 h 876"/>
              <a:gd name="T46" fmla="*/ 2147483647 w 1381"/>
              <a:gd name="T47" fmla="*/ 2147483647 h 876"/>
              <a:gd name="T48" fmla="*/ 2147483647 w 1381"/>
              <a:gd name="T49" fmla="*/ 2147483647 h 876"/>
              <a:gd name="T50" fmla="*/ 2147483647 w 1381"/>
              <a:gd name="T51" fmla="*/ 2147483647 h 876"/>
              <a:gd name="T52" fmla="*/ 2147483647 w 1381"/>
              <a:gd name="T53" fmla="*/ 2147483647 h 876"/>
              <a:gd name="T54" fmla="*/ 2147483647 w 1381"/>
              <a:gd name="T55" fmla="*/ 2147483647 h 876"/>
              <a:gd name="T56" fmla="*/ 2147483647 w 1381"/>
              <a:gd name="T57" fmla="*/ 2147483647 h 876"/>
              <a:gd name="T58" fmla="*/ 2147483647 w 1381"/>
              <a:gd name="T59" fmla="*/ 2147483647 h 876"/>
              <a:gd name="T60" fmla="*/ 2147483647 w 1381"/>
              <a:gd name="T61" fmla="*/ 2147483647 h 876"/>
              <a:gd name="T62" fmla="*/ 0 w 1381"/>
              <a:gd name="T63" fmla="*/ 2147483647 h 876"/>
              <a:gd name="T64" fmla="*/ 2147483647 w 1381"/>
              <a:gd name="T65" fmla="*/ 2147483647 h 876"/>
              <a:gd name="T66" fmla="*/ 2147483647 w 1381"/>
              <a:gd name="T67" fmla="*/ 2147483647 h 876"/>
              <a:gd name="T68" fmla="*/ 2147483647 w 1381"/>
              <a:gd name="T69" fmla="*/ 2147483647 h 876"/>
              <a:gd name="T70" fmla="*/ 2147483647 w 1381"/>
              <a:gd name="T71" fmla="*/ 2147483647 h 876"/>
              <a:gd name="T72" fmla="*/ 2147483647 w 1381"/>
              <a:gd name="T73" fmla="*/ 2147483647 h 876"/>
              <a:gd name="T74" fmla="*/ 2147483647 w 1381"/>
              <a:gd name="T75" fmla="*/ 2147483647 h 876"/>
              <a:gd name="T76" fmla="*/ 2147483647 w 1381"/>
              <a:gd name="T77" fmla="*/ 2147483647 h 876"/>
              <a:gd name="T78" fmla="*/ 2147483647 w 1381"/>
              <a:gd name="T79" fmla="*/ 2147483647 h 876"/>
              <a:gd name="T80" fmla="*/ 2147483647 w 1381"/>
              <a:gd name="T81" fmla="*/ 2147483647 h 876"/>
              <a:gd name="T82" fmla="*/ 2147483647 w 1381"/>
              <a:gd name="T83" fmla="*/ 2147483647 h 876"/>
              <a:gd name="T84" fmla="*/ 2147483647 w 1381"/>
              <a:gd name="T85" fmla="*/ 2147483647 h 876"/>
              <a:gd name="T86" fmla="*/ 2147483647 w 1381"/>
              <a:gd name="T87" fmla="*/ 2147483647 h 876"/>
              <a:gd name="T88" fmla="*/ 2147483647 w 1381"/>
              <a:gd name="T89" fmla="*/ 2147483647 h 876"/>
              <a:gd name="T90" fmla="*/ 2147483647 w 1381"/>
              <a:gd name="T91" fmla="*/ 2147483647 h 876"/>
              <a:gd name="T92" fmla="*/ 2147483647 w 1381"/>
              <a:gd name="T93" fmla="*/ 2147483647 h 876"/>
              <a:gd name="T94" fmla="*/ 2147483647 w 1381"/>
              <a:gd name="T95" fmla="*/ 2147483647 h 8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1" h="876">
                <a:moveTo>
                  <a:pt x="1253" y="518"/>
                </a:moveTo>
                <a:lnTo>
                  <a:pt x="1253" y="518"/>
                </a:lnTo>
                <a:lnTo>
                  <a:pt x="1255" y="497"/>
                </a:lnTo>
                <a:lnTo>
                  <a:pt x="1255" y="480"/>
                </a:lnTo>
                <a:lnTo>
                  <a:pt x="1251" y="463"/>
                </a:lnTo>
                <a:lnTo>
                  <a:pt x="1248" y="446"/>
                </a:lnTo>
                <a:lnTo>
                  <a:pt x="1242" y="430"/>
                </a:lnTo>
                <a:lnTo>
                  <a:pt x="1234" y="415"/>
                </a:lnTo>
                <a:lnTo>
                  <a:pt x="1227" y="402"/>
                </a:lnTo>
                <a:lnTo>
                  <a:pt x="1215" y="389"/>
                </a:lnTo>
                <a:lnTo>
                  <a:pt x="1206" y="377"/>
                </a:lnTo>
                <a:lnTo>
                  <a:pt x="1192" y="366"/>
                </a:lnTo>
                <a:lnTo>
                  <a:pt x="1179" y="356"/>
                </a:lnTo>
                <a:lnTo>
                  <a:pt x="1166" y="347"/>
                </a:lnTo>
                <a:lnTo>
                  <a:pt x="1150" y="339"/>
                </a:lnTo>
                <a:lnTo>
                  <a:pt x="1135" y="333"/>
                </a:lnTo>
                <a:lnTo>
                  <a:pt x="1118" y="329"/>
                </a:lnTo>
                <a:lnTo>
                  <a:pt x="1101" y="328"/>
                </a:lnTo>
                <a:lnTo>
                  <a:pt x="1084" y="326"/>
                </a:lnTo>
                <a:lnTo>
                  <a:pt x="1065" y="328"/>
                </a:lnTo>
                <a:lnTo>
                  <a:pt x="1048" y="329"/>
                </a:lnTo>
                <a:lnTo>
                  <a:pt x="1030" y="333"/>
                </a:lnTo>
                <a:lnTo>
                  <a:pt x="1015" y="341"/>
                </a:lnTo>
                <a:lnTo>
                  <a:pt x="1013" y="320"/>
                </a:lnTo>
                <a:lnTo>
                  <a:pt x="1009" y="299"/>
                </a:lnTo>
                <a:lnTo>
                  <a:pt x="1004" y="280"/>
                </a:lnTo>
                <a:lnTo>
                  <a:pt x="996" y="263"/>
                </a:lnTo>
                <a:lnTo>
                  <a:pt x="988" y="246"/>
                </a:lnTo>
                <a:lnTo>
                  <a:pt x="977" y="228"/>
                </a:lnTo>
                <a:lnTo>
                  <a:pt x="966" y="213"/>
                </a:lnTo>
                <a:lnTo>
                  <a:pt x="952" y="200"/>
                </a:lnTo>
                <a:lnTo>
                  <a:pt x="937" y="187"/>
                </a:lnTo>
                <a:lnTo>
                  <a:pt x="922" y="175"/>
                </a:lnTo>
                <a:lnTo>
                  <a:pt x="905" y="166"/>
                </a:lnTo>
                <a:lnTo>
                  <a:pt x="888" y="158"/>
                </a:lnTo>
                <a:lnTo>
                  <a:pt x="868" y="150"/>
                </a:lnTo>
                <a:lnTo>
                  <a:pt x="849" y="147"/>
                </a:lnTo>
                <a:lnTo>
                  <a:pt x="830" y="143"/>
                </a:lnTo>
                <a:lnTo>
                  <a:pt x="809" y="143"/>
                </a:lnTo>
                <a:lnTo>
                  <a:pt x="783" y="143"/>
                </a:lnTo>
                <a:lnTo>
                  <a:pt x="758" y="148"/>
                </a:lnTo>
                <a:lnTo>
                  <a:pt x="735" y="156"/>
                </a:lnTo>
                <a:lnTo>
                  <a:pt x="712" y="166"/>
                </a:lnTo>
                <a:lnTo>
                  <a:pt x="699" y="148"/>
                </a:lnTo>
                <a:lnTo>
                  <a:pt x="686" y="131"/>
                </a:lnTo>
                <a:lnTo>
                  <a:pt x="672" y="114"/>
                </a:lnTo>
                <a:lnTo>
                  <a:pt x="657" y="99"/>
                </a:lnTo>
                <a:lnTo>
                  <a:pt x="640" y="84"/>
                </a:lnTo>
                <a:lnTo>
                  <a:pt x="623" y="70"/>
                </a:lnTo>
                <a:lnTo>
                  <a:pt x="606" y="57"/>
                </a:lnTo>
                <a:lnTo>
                  <a:pt x="586" y="46"/>
                </a:lnTo>
                <a:lnTo>
                  <a:pt x="567" y="36"/>
                </a:lnTo>
                <a:lnTo>
                  <a:pt x="546" y="27"/>
                </a:lnTo>
                <a:lnTo>
                  <a:pt x="525" y="19"/>
                </a:lnTo>
                <a:lnTo>
                  <a:pt x="505" y="11"/>
                </a:lnTo>
                <a:lnTo>
                  <a:pt x="482" y="7"/>
                </a:lnTo>
                <a:lnTo>
                  <a:pt x="461" y="4"/>
                </a:lnTo>
                <a:lnTo>
                  <a:pt x="438" y="2"/>
                </a:lnTo>
                <a:lnTo>
                  <a:pt x="413" y="0"/>
                </a:lnTo>
                <a:lnTo>
                  <a:pt x="377" y="2"/>
                </a:lnTo>
                <a:lnTo>
                  <a:pt x="343" y="7"/>
                </a:lnTo>
                <a:lnTo>
                  <a:pt x="308" y="15"/>
                </a:lnTo>
                <a:lnTo>
                  <a:pt x="278" y="28"/>
                </a:lnTo>
                <a:lnTo>
                  <a:pt x="245" y="44"/>
                </a:lnTo>
                <a:lnTo>
                  <a:pt x="217" y="61"/>
                </a:lnTo>
                <a:lnTo>
                  <a:pt x="190" y="80"/>
                </a:lnTo>
                <a:lnTo>
                  <a:pt x="165" y="103"/>
                </a:lnTo>
                <a:lnTo>
                  <a:pt x="142" y="129"/>
                </a:lnTo>
                <a:lnTo>
                  <a:pt x="122" y="156"/>
                </a:lnTo>
                <a:lnTo>
                  <a:pt x="104" y="185"/>
                </a:lnTo>
                <a:lnTo>
                  <a:pt x="89" y="215"/>
                </a:lnTo>
                <a:lnTo>
                  <a:pt x="78" y="248"/>
                </a:lnTo>
                <a:lnTo>
                  <a:pt x="70" y="282"/>
                </a:lnTo>
                <a:lnTo>
                  <a:pt x="64" y="318"/>
                </a:lnTo>
                <a:lnTo>
                  <a:pt x="62" y="354"/>
                </a:lnTo>
                <a:lnTo>
                  <a:pt x="64" y="390"/>
                </a:lnTo>
                <a:lnTo>
                  <a:pt x="70" y="427"/>
                </a:lnTo>
                <a:lnTo>
                  <a:pt x="80" y="461"/>
                </a:lnTo>
                <a:lnTo>
                  <a:pt x="91" y="495"/>
                </a:lnTo>
                <a:lnTo>
                  <a:pt x="72" y="510"/>
                </a:lnTo>
                <a:lnTo>
                  <a:pt x="53" y="528"/>
                </a:lnTo>
                <a:lnTo>
                  <a:pt x="38" y="547"/>
                </a:lnTo>
                <a:lnTo>
                  <a:pt x="24" y="568"/>
                </a:lnTo>
                <a:lnTo>
                  <a:pt x="15" y="591"/>
                </a:lnTo>
                <a:lnTo>
                  <a:pt x="7" y="615"/>
                </a:lnTo>
                <a:lnTo>
                  <a:pt x="1" y="640"/>
                </a:lnTo>
                <a:lnTo>
                  <a:pt x="0" y="667"/>
                </a:lnTo>
                <a:lnTo>
                  <a:pt x="1" y="688"/>
                </a:lnTo>
                <a:lnTo>
                  <a:pt x="3" y="707"/>
                </a:lnTo>
                <a:lnTo>
                  <a:pt x="7" y="724"/>
                </a:lnTo>
                <a:lnTo>
                  <a:pt x="13" y="743"/>
                </a:lnTo>
                <a:lnTo>
                  <a:pt x="21" y="760"/>
                </a:lnTo>
                <a:lnTo>
                  <a:pt x="30" y="775"/>
                </a:lnTo>
                <a:lnTo>
                  <a:pt x="40" y="791"/>
                </a:lnTo>
                <a:lnTo>
                  <a:pt x="53" y="806"/>
                </a:lnTo>
                <a:lnTo>
                  <a:pt x="64" y="819"/>
                </a:lnTo>
                <a:lnTo>
                  <a:pt x="80" y="831"/>
                </a:lnTo>
                <a:lnTo>
                  <a:pt x="93" y="842"/>
                </a:lnTo>
                <a:lnTo>
                  <a:pt x="110" y="852"/>
                </a:lnTo>
                <a:lnTo>
                  <a:pt x="125" y="859"/>
                </a:lnTo>
                <a:lnTo>
                  <a:pt x="144" y="865"/>
                </a:lnTo>
                <a:lnTo>
                  <a:pt x="162" y="871"/>
                </a:lnTo>
                <a:lnTo>
                  <a:pt x="181" y="874"/>
                </a:lnTo>
                <a:lnTo>
                  <a:pt x="205" y="876"/>
                </a:lnTo>
                <a:lnTo>
                  <a:pt x="1206" y="876"/>
                </a:lnTo>
                <a:lnTo>
                  <a:pt x="1223" y="874"/>
                </a:lnTo>
                <a:lnTo>
                  <a:pt x="1240" y="872"/>
                </a:lnTo>
                <a:lnTo>
                  <a:pt x="1257" y="869"/>
                </a:lnTo>
                <a:lnTo>
                  <a:pt x="1274" y="861"/>
                </a:lnTo>
                <a:lnTo>
                  <a:pt x="1290" y="855"/>
                </a:lnTo>
                <a:lnTo>
                  <a:pt x="1303" y="846"/>
                </a:lnTo>
                <a:lnTo>
                  <a:pt x="1316" y="836"/>
                </a:lnTo>
                <a:lnTo>
                  <a:pt x="1330" y="825"/>
                </a:lnTo>
                <a:lnTo>
                  <a:pt x="1341" y="812"/>
                </a:lnTo>
                <a:lnTo>
                  <a:pt x="1351" y="798"/>
                </a:lnTo>
                <a:lnTo>
                  <a:pt x="1360" y="785"/>
                </a:lnTo>
                <a:lnTo>
                  <a:pt x="1368" y="770"/>
                </a:lnTo>
                <a:lnTo>
                  <a:pt x="1373" y="752"/>
                </a:lnTo>
                <a:lnTo>
                  <a:pt x="1377" y="735"/>
                </a:lnTo>
                <a:lnTo>
                  <a:pt x="1381" y="718"/>
                </a:lnTo>
                <a:lnTo>
                  <a:pt x="1381" y="701"/>
                </a:lnTo>
                <a:lnTo>
                  <a:pt x="1381" y="686"/>
                </a:lnTo>
                <a:lnTo>
                  <a:pt x="1381" y="672"/>
                </a:lnTo>
                <a:lnTo>
                  <a:pt x="1379" y="657"/>
                </a:lnTo>
                <a:lnTo>
                  <a:pt x="1375" y="644"/>
                </a:lnTo>
                <a:lnTo>
                  <a:pt x="1371" y="629"/>
                </a:lnTo>
                <a:lnTo>
                  <a:pt x="1366" y="617"/>
                </a:lnTo>
                <a:lnTo>
                  <a:pt x="1360" y="604"/>
                </a:lnTo>
                <a:lnTo>
                  <a:pt x="1345" y="581"/>
                </a:lnTo>
                <a:lnTo>
                  <a:pt x="1326" y="560"/>
                </a:lnTo>
                <a:lnTo>
                  <a:pt x="1305" y="543"/>
                </a:lnTo>
                <a:lnTo>
                  <a:pt x="1280" y="530"/>
                </a:lnTo>
                <a:lnTo>
                  <a:pt x="1269" y="524"/>
                </a:lnTo>
                <a:lnTo>
                  <a:pt x="1253" y="5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1" name="Picture 15"/>
          <p:cNvPicPr>
            <a:picLocks noChangeAspect="1"/>
          </p:cNvPicPr>
          <p:nvPr userDrawn="1"/>
        </p:nvPicPr>
        <p:blipFill>
          <a:blip r:embed="rId4" cstate="print"/>
          <a:stretch>
            <a:fillRect/>
          </a:stretch>
        </p:blipFill>
        <p:spPr bwMode="auto">
          <a:xfrm>
            <a:off x="17463" y="216886"/>
            <a:ext cx="4840287" cy="5967027"/>
          </a:xfrm>
          <a:prstGeom prst="rect">
            <a:avLst/>
          </a:prstGeom>
          <a:noFill/>
          <a:ln w="9525">
            <a:noFill/>
            <a:miter lim="800000"/>
            <a:headEnd/>
            <a:tailEnd/>
          </a:ln>
        </p:spPr>
      </p:pic>
    </p:spTree>
    <p:extLst>
      <p:ext uri="{BB962C8B-B14F-4D97-AF65-F5344CB8AC3E}">
        <p14:creationId xmlns:p14="http://schemas.microsoft.com/office/powerpoint/2010/main" val="367875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27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pic>
        <p:nvPicPr>
          <p:cNvPr id="2" name="Picture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8" y="0"/>
            <a:ext cx="484028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smart_013307535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0228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5" descr="smart_0133075354.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50228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67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pic>
        <p:nvPicPr>
          <p:cNvPr id="2" name="Picture 15" descr="smart_013307535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0228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68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2" name="Picture 15" descr="smart_013307535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0228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97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300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3521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44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923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536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09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6893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54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81000" y="1447800"/>
            <a:ext cx="83820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5"/>
          <p:cNvSpPr>
            <a:spLocks noGrp="1" noChangeArrowheads="1"/>
          </p:cNvSpPr>
          <p:nvPr>
            <p:ph type="title"/>
          </p:nvPr>
        </p:nvSpPr>
        <p:spPr bwMode="auto">
          <a:xfrm>
            <a:off x="1295400" y="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2"/>
          <p:cNvSpPr>
            <a:spLocks noChangeArrowheads="1"/>
          </p:cNvSpPr>
          <p:nvPr/>
        </p:nvSpPr>
        <p:spPr bwMode="gray">
          <a:xfrm>
            <a:off x="0" y="6397625"/>
            <a:ext cx="9144000" cy="457200"/>
          </a:xfrm>
          <a:prstGeom prst="rect">
            <a:avLst/>
          </a:prstGeom>
          <a:solidFill>
            <a:srgbClr val="2BB67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ヒラギノ角ゴ Pro W3" pitchFamily="2" charset="-128"/>
              </a:defRPr>
            </a:lvl1pPr>
            <a:lvl2pPr marL="742950" indent="-285750">
              <a:defRPr sz="2400">
                <a:solidFill>
                  <a:schemeClr val="tx1"/>
                </a:solidFill>
                <a:latin typeface="Times New Roman" pitchFamily="18" charset="0"/>
                <a:ea typeface="ヒラギノ角ゴ Pro W3" pitchFamily="2" charset="-128"/>
              </a:defRPr>
            </a:lvl2pPr>
            <a:lvl3pPr marL="1143000" indent="-228600">
              <a:defRPr sz="2400">
                <a:solidFill>
                  <a:schemeClr val="tx1"/>
                </a:solidFill>
                <a:latin typeface="Times New Roman" pitchFamily="18" charset="0"/>
                <a:ea typeface="ヒラギノ角ゴ Pro W3" pitchFamily="2" charset="-128"/>
              </a:defRPr>
            </a:lvl3pPr>
            <a:lvl4pPr marL="1600200" indent="-228600">
              <a:defRPr sz="2400">
                <a:solidFill>
                  <a:schemeClr val="tx1"/>
                </a:solidFill>
                <a:latin typeface="Times New Roman" pitchFamily="18" charset="0"/>
                <a:ea typeface="ヒラギノ角ゴ Pro W3" pitchFamily="2" charset="-128"/>
              </a:defRPr>
            </a:lvl4pPr>
            <a:lvl5pPr marL="2057400" indent="-228600">
              <a:defRPr sz="2400">
                <a:solidFill>
                  <a:schemeClr val="tx1"/>
                </a:solidFill>
                <a:latin typeface="Times New Roman"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9pPr>
          </a:lstStyle>
          <a:p>
            <a:pPr>
              <a:defRPr/>
            </a:pPr>
            <a:endParaRPr lang="en-US" altLang="en-US"/>
          </a:p>
        </p:txBody>
      </p:sp>
      <p:sp>
        <p:nvSpPr>
          <p:cNvPr id="1029" name="Rectangle 6"/>
          <p:cNvSpPr>
            <a:spLocks noChangeArrowheads="1"/>
          </p:cNvSpPr>
          <p:nvPr/>
        </p:nvSpPr>
        <p:spPr bwMode="gray">
          <a:xfrm>
            <a:off x="392113" y="6553200"/>
            <a:ext cx="53990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ea typeface="ヒラギノ角ゴ Pro W3" pitchFamily="2" charset="-128"/>
              </a:defRPr>
            </a:lvl1pPr>
            <a:lvl2pPr marL="742950" indent="-285750">
              <a:defRPr sz="2400">
                <a:solidFill>
                  <a:schemeClr val="tx1"/>
                </a:solidFill>
                <a:latin typeface="Times New Roman" pitchFamily="18" charset="0"/>
                <a:ea typeface="ヒラギノ角ゴ Pro W3" pitchFamily="2" charset="-128"/>
              </a:defRPr>
            </a:lvl2pPr>
            <a:lvl3pPr marL="1143000" indent="-228600">
              <a:defRPr sz="2400">
                <a:solidFill>
                  <a:schemeClr val="tx1"/>
                </a:solidFill>
                <a:latin typeface="Times New Roman" pitchFamily="18" charset="0"/>
                <a:ea typeface="ヒラギノ角ゴ Pro W3" pitchFamily="2" charset="-128"/>
              </a:defRPr>
            </a:lvl3pPr>
            <a:lvl4pPr marL="1600200" indent="-228600">
              <a:defRPr sz="2400">
                <a:solidFill>
                  <a:schemeClr val="tx1"/>
                </a:solidFill>
                <a:latin typeface="Times New Roman" pitchFamily="18" charset="0"/>
                <a:ea typeface="ヒラギノ角ゴ Pro W3" pitchFamily="2" charset="-128"/>
              </a:defRPr>
            </a:lvl4pPr>
            <a:lvl5pPr marL="2057400" indent="-228600">
              <a:defRPr sz="2400">
                <a:solidFill>
                  <a:schemeClr val="tx1"/>
                </a:solidFill>
                <a:latin typeface="Times New Roman"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9pPr>
          </a:lstStyle>
          <a:p>
            <a:pPr>
              <a:defRPr/>
            </a:pPr>
            <a:r>
              <a:rPr lang="en-US" altLang="en-US" sz="900" dirty="0">
                <a:solidFill>
                  <a:schemeClr val="bg1"/>
                </a:solidFill>
                <a:latin typeface="Verdana" pitchFamily="34" charset="0"/>
                <a:cs typeface="Arial" pitchFamily="34" charset="0"/>
              </a:rPr>
              <a:t>Copyright ©2017 Pearson Education, Ltd. All rights reserved.</a:t>
            </a:r>
            <a:endParaRPr lang="en-GB" altLang="en-US" sz="900" dirty="0">
              <a:solidFill>
                <a:schemeClr val="bg1"/>
              </a:solidFill>
              <a:latin typeface="Verdana" pitchFamily="34" charset="0"/>
            </a:endParaRPr>
          </a:p>
        </p:txBody>
      </p:sp>
      <p:sp>
        <p:nvSpPr>
          <p:cNvPr id="1030" name="Rectangle 7"/>
          <p:cNvSpPr>
            <a:spLocks noChangeArrowheads="1"/>
          </p:cNvSpPr>
          <p:nvPr/>
        </p:nvSpPr>
        <p:spPr bwMode="gray">
          <a:xfrm>
            <a:off x="8382000" y="6553200"/>
            <a:ext cx="3603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ea typeface="ヒラギノ角ゴ Pro W3" pitchFamily="2" charset="-128"/>
              </a:defRPr>
            </a:lvl1pPr>
            <a:lvl2pPr marL="742950" indent="-285750">
              <a:defRPr sz="2400">
                <a:solidFill>
                  <a:schemeClr val="tx1"/>
                </a:solidFill>
                <a:latin typeface="Times New Roman" pitchFamily="18" charset="0"/>
                <a:ea typeface="ヒラギノ角ゴ Pro W3" pitchFamily="2" charset="-128"/>
              </a:defRPr>
            </a:lvl2pPr>
            <a:lvl3pPr marL="1143000" indent="-228600">
              <a:defRPr sz="2400">
                <a:solidFill>
                  <a:schemeClr val="tx1"/>
                </a:solidFill>
                <a:latin typeface="Times New Roman" pitchFamily="18" charset="0"/>
                <a:ea typeface="ヒラギノ角ゴ Pro W3" pitchFamily="2" charset="-128"/>
              </a:defRPr>
            </a:lvl3pPr>
            <a:lvl4pPr marL="1600200" indent="-228600">
              <a:defRPr sz="2400">
                <a:solidFill>
                  <a:schemeClr val="tx1"/>
                </a:solidFill>
                <a:latin typeface="Times New Roman" pitchFamily="18" charset="0"/>
                <a:ea typeface="ヒラギノ角ゴ Pro W3" pitchFamily="2" charset="-128"/>
              </a:defRPr>
            </a:lvl4pPr>
            <a:lvl5pPr marL="2057400" indent="-228600">
              <a:defRPr sz="2400">
                <a:solidFill>
                  <a:schemeClr val="tx1"/>
                </a:solidFill>
                <a:latin typeface="Times New Roman"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9pPr>
          </a:lstStyle>
          <a:p>
            <a:pPr algn="r">
              <a:defRPr/>
            </a:pPr>
            <a:r>
              <a:rPr lang="en-GB" altLang="en-US" sz="900" dirty="0">
                <a:solidFill>
                  <a:schemeClr val="bg1"/>
                </a:solidFill>
                <a:latin typeface="Verdana" pitchFamily="34" charset="0"/>
              </a:rPr>
              <a:t>4-</a:t>
            </a:r>
            <a:fld id="{99B865CB-0D9A-4119-A585-EA1134F8394D}" type="slidenum">
              <a:rPr lang="en-GB" altLang="en-US" sz="900" smtClean="0">
                <a:solidFill>
                  <a:schemeClr val="bg1"/>
                </a:solidFill>
                <a:latin typeface="Verdana" pitchFamily="34" charset="0"/>
              </a:rPr>
              <a:pPr algn="r">
                <a:defRPr/>
              </a:pPr>
              <a:t>‹#›</a:t>
            </a:fld>
            <a:r>
              <a:rPr lang="en-GB" altLang="en-US" sz="900" dirty="0">
                <a:solidFill>
                  <a:schemeClr val="bg1"/>
                </a:solidFill>
                <a:latin typeface="Verdana" pitchFamily="34" charset="0"/>
              </a:rPr>
              <a:t> </a:t>
            </a:r>
          </a:p>
        </p:txBody>
      </p:sp>
      <p:sp>
        <p:nvSpPr>
          <p:cNvPr id="1031" name="Freeform 12"/>
          <p:cNvSpPr>
            <a:spLocks/>
          </p:cNvSpPr>
          <p:nvPr/>
        </p:nvSpPr>
        <p:spPr bwMode="auto">
          <a:xfrm>
            <a:off x="3668713" y="1416050"/>
            <a:ext cx="1135062" cy="982663"/>
          </a:xfrm>
          <a:custGeom>
            <a:avLst/>
            <a:gdLst>
              <a:gd name="T0" fmla="*/ 2147483647 w 715"/>
              <a:gd name="T1" fmla="*/ 0 h 619"/>
              <a:gd name="T2" fmla="*/ 0 w 715"/>
              <a:gd name="T3" fmla="*/ 2147483647 h 619"/>
              <a:gd name="T4" fmla="*/ 2147483647 w 715"/>
              <a:gd name="T5" fmla="*/ 2147483647 h 619"/>
              <a:gd name="T6" fmla="*/ 2147483647 w 715"/>
              <a:gd name="T7" fmla="*/ 2147483647 h 619"/>
              <a:gd name="T8" fmla="*/ 2147483647 w 715"/>
              <a:gd name="T9" fmla="*/ 2147483647 h 619"/>
              <a:gd name="T10" fmla="*/ 2147483647 w 715"/>
              <a:gd name="T11" fmla="*/ 2147483647 h 619"/>
              <a:gd name="T12" fmla="*/ 2147483647 w 715"/>
              <a:gd name="T13" fmla="*/ 2147483647 h 619"/>
              <a:gd name="T14" fmla="*/ 2147483647 w 715"/>
              <a:gd name="T15" fmla="*/ 2147483647 h 619"/>
              <a:gd name="T16" fmla="*/ 2147483647 w 715"/>
              <a:gd name="T17" fmla="*/ 2147483647 h 619"/>
              <a:gd name="T18" fmla="*/ 2147483647 w 715"/>
              <a:gd name="T19" fmla="*/ 2147483647 h 619"/>
              <a:gd name="T20" fmla="*/ 2147483647 w 715"/>
              <a:gd name="T21" fmla="*/ 2147483647 h 619"/>
              <a:gd name="T22" fmla="*/ 2147483647 w 715"/>
              <a:gd name="T23" fmla="*/ 2147483647 h 619"/>
              <a:gd name="T24" fmla="*/ 2147483647 w 715"/>
              <a:gd name="T25" fmla="*/ 2147483647 h 619"/>
              <a:gd name="T26" fmla="*/ 2147483647 w 715"/>
              <a:gd name="T27" fmla="*/ 2147483647 h 619"/>
              <a:gd name="T28" fmla="*/ 2147483647 w 715"/>
              <a:gd name="T29" fmla="*/ 2147483647 h 619"/>
              <a:gd name="T30" fmla="*/ 2147483647 w 715"/>
              <a:gd name="T31" fmla="*/ 2147483647 h 619"/>
              <a:gd name="T32" fmla="*/ 2147483647 w 715"/>
              <a:gd name="T33" fmla="*/ 2147483647 h 619"/>
              <a:gd name="T34" fmla="*/ 2147483647 w 715"/>
              <a:gd name="T35" fmla="*/ 2147483647 h 619"/>
              <a:gd name="T36" fmla="*/ 2147483647 w 715"/>
              <a:gd name="T37" fmla="*/ 2147483647 h 619"/>
              <a:gd name="T38" fmla="*/ 2147483647 w 715"/>
              <a:gd name="T39" fmla="*/ 0 h 6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15" h="619">
                <a:moveTo>
                  <a:pt x="357" y="0"/>
                </a:moveTo>
                <a:lnTo>
                  <a:pt x="0" y="619"/>
                </a:lnTo>
                <a:lnTo>
                  <a:pt x="715" y="619"/>
                </a:lnTo>
                <a:lnTo>
                  <a:pt x="713" y="570"/>
                </a:lnTo>
                <a:lnTo>
                  <a:pt x="708" y="520"/>
                </a:lnTo>
                <a:lnTo>
                  <a:pt x="700" y="474"/>
                </a:lnTo>
                <a:lnTo>
                  <a:pt x="689" y="428"/>
                </a:lnTo>
                <a:lnTo>
                  <a:pt x="675" y="384"/>
                </a:lnTo>
                <a:lnTo>
                  <a:pt x="657" y="339"/>
                </a:lnTo>
                <a:lnTo>
                  <a:pt x="638" y="298"/>
                </a:lnTo>
                <a:lnTo>
                  <a:pt x="616" y="256"/>
                </a:lnTo>
                <a:lnTo>
                  <a:pt x="590" y="218"/>
                </a:lnTo>
                <a:lnTo>
                  <a:pt x="563" y="180"/>
                </a:lnTo>
                <a:lnTo>
                  <a:pt x="535" y="145"/>
                </a:lnTo>
                <a:lnTo>
                  <a:pt x="503" y="112"/>
                </a:lnTo>
                <a:lnTo>
                  <a:pt x="470" y="80"/>
                </a:lnTo>
                <a:lnTo>
                  <a:pt x="435" y="51"/>
                </a:lnTo>
                <a:lnTo>
                  <a:pt x="396" y="24"/>
                </a:lnTo>
                <a:lnTo>
                  <a:pt x="3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 name="Freeform 14"/>
          <p:cNvSpPr>
            <a:spLocks/>
          </p:cNvSpPr>
          <p:nvPr/>
        </p:nvSpPr>
        <p:spPr bwMode="auto">
          <a:xfrm>
            <a:off x="5684838" y="0"/>
            <a:ext cx="1133475" cy="982663"/>
          </a:xfrm>
          <a:custGeom>
            <a:avLst/>
            <a:gdLst>
              <a:gd name="T0" fmla="*/ 2147483647 w 714"/>
              <a:gd name="T1" fmla="*/ 0 h 619"/>
              <a:gd name="T2" fmla="*/ 0 w 714"/>
              <a:gd name="T3" fmla="*/ 2147483647 h 619"/>
              <a:gd name="T4" fmla="*/ 2147483647 w 714"/>
              <a:gd name="T5" fmla="*/ 2147483647 h 619"/>
              <a:gd name="T6" fmla="*/ 2147483647 w 714"/>
              <a:gd name="T7" fmla="*/ 2147483647 h 619"/>
              <a:gd name="T8" fmla="*/ 2147483647 w 714"/>
              <a:gd name="T9" fmla="*/ 2147483647 h 619"/>
              <a:gd name="T10" fmla="*/ 2147483647 w 714"/>
              <a:gd name="T11" fmla="*/ 2147483647 h 619"/>
              <a:gd name="T12" fmla="*/ 2147483647 w 714"/>
              <a:gd name="T13" fmla="*/ 2147483647 h 619"/>
              <a:gd name="T14" fmla="*/ 2147483647 w 714"/>
              <a:gd name="T15" fmla="*/ 2147483647 h 619"/>
              <a:gd name="T16" fmla="*/ 2147483647 w 714"/>
              <a:gd name="T17" fmla="*/ 2147483647 h 619"/>
              <a:gd name="T18" fmla="*/ 2147483647 w 714"/>
              <a:gd name="T19" fmla="*/ 2147483647 h 619"/>
              <a:gd name="T20" fmla="*/ 2147483647 w 714"/>
              <a:gd name="T21" fmla="*/ 2147483647 h 619"/>
              <a:gd name="T22" fmla="*/ 2147483647 w 714"/>
              <a:gd name="T23" fmla="*/ 2147483647 h 619"/>
              <a:gd name="T24" fmla="*/ 2147483647 w 714"/>
              <a:gd name="T25" fmla="*/ 2147483647 h 619"/>
              <a:gd name="T26" fmla="*/ 2147483647 w 714"/>
              <a:gd name="T27" fmla="*/ 2147483647 h 619"/>
              <a:gd name="T28" fmla="*/ 2147483647 w 714"/>
              <a:gd name="T29" fmla="*/ 2147483647 h 619"/>
              <a:gd name="T30" fmla="*/ 2147483647 w 714"/>
              <a:gd name="T31" fmla="*/ 2147483647 h 619"/>
              <a:gd name="T32" fmla="*/ 2147483647 w 714"/>
              <a:gd name="T33" fmla="*/ 2147483647 h 619"/>
              <a:gd name="T34" fmla="*/ 2147483647 w 714"/>
              <a:gd name="T35" fmla="*/ 2147483647 h 619"/>
              <a:gd name="T36" fmla="*/ 2147483647 w 714"/>
              <a:gd name="T37" fmla="*/ 2147483647 h 619"/>
              <a:gd name="T38" fmla="*/ 2147483647 w 714"/>
              <a:gd name="T39" fmla="*/ 0 h 6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14" h="619">
                <a:moveTo>
                  <a:pt x="356" y="0"/>
                </a:moveTo>
                <a:lnTo>
                  <a:pt x="0" y="619"/>
                </a:lnTo>
                <a:lnTo>
                  <a:pt x="714" y="619"/>
                </a:lnTo>
                <a:lnTo>
                  <a:pt x="712" y="569"/>
                </a:lnTo>
                <a:lnTo>
                  <a:pt x="708" y="522"/>
                </a:lnTo>
                <a:lnTo>
                  <a:pt x="698" y="474"/>
                </a:lnTo>
                <a:lnTo>
                  <a:pt x="687" y="428"/>
                </a:lnTo>
                <a:lnTo>
                  <a:pt x="674" y="383"/>
                </a:lnTo>
                <a:lnTo>
                  <a:pt x="657" y="339"/>
                </a:lnTo>
                <a:lnTo>
                  <a:pt x="638" y="297"/>
                </a:lnTo>
                <a:lnTo>
                  <a:pt x="615" y="256"/>
                </a:lnTo>
                <a:lnTo>
                  <a:pt x="590" y="218"/>
                </a:lnTo>
                <a:lnTo>
                  <a:pt x="563" y="180"/>
                </a:lnTo>
                <a:lnTo>
                  <a:pt x="534" y="145"/>
                </a:lnTo>
                <a:lnTo>
                  <a:pt x="502" y="111"/>
                </a:lnTo>
                <a:lnTo>
                  <a:pt x="469" y="81"/>
                </a:lnTo>
                <a:lnTo>
                  <a:pt x="432" y="51"/>
                </a:lnTo>
                <a:lnTo>
                  <a:pt x="396" y="24"/>
                </a:lnTo>
                <a:lnTo>
                  <a:pt x="3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3" name="Group 1031"/>
          <p:cNvGrpSpPr>
            <a:grpSpLocks/>
          </p:cNvGrpSpPr>
          <p:nvPr/>
        </p:nvGrpSpPr>
        <p:grpSpPr bwMode="auto">
          <a:xfrm>
            <a:off x="112713" y="88900"/>
            <a:ext cx="1136650" cy="1049338"/>
            <a:chOff x="2351088" y="1368425"/>
            <a:chExt cx="2452688" cy="2265363"/>
          </a:xfrm>
        </p:grpSpPr>
        <p:sp>
          <p:nvSpPr>
            <p:cNvPr id="1034" name="Freeform 11"/>
            <p:cNvSpPr>
              <a:spLocks/>
            </p:cNvSpPr>
            <p:nvPr userDrawn="1"/>
          </p:nvSpPr>
          <p:spPr bwMode="auto">
            <a:xfrm>
              <a:off x="3668713" y="1416050"/>
              <a:ext cx="1135063" cy="982663"/>
            </a:xfrm>
            <a:custGeom>
              <a:avLst/>
              <a:gdLst>
                <a:gd name="T0" fmla="*/ 2147483647 w 715"/>
                <a:gd name="T1" fmla="*/ 0 h 619"/>
                <a:gd name="T2" fmla="*/ 0 w 715"/>
                <a:gd name="T3" fmla="*/ 2147483647 h 619"/>
                <a:gd name="T4" fmla="*/ 2147483647 w 715"/>
                <a:gd name="T5" fmla="*/ 2147483647 h 619"/>
                <a:gd name="T6" fmla="*/ 2147483647 w 715"/>
                <a:gd name="T7" fmla="*/ 2147483647 h 619"/>
                <a:gd name="T8" fmla="*/ 2147483647 w 715"/>
                <a:gd name="T9" fmla="*/ 2147483647 h 619"/>
                <a:gd name="T10" fmla="*/ 2147483647 w 715"/>
                <a:gd name="T11" fmla="*/ 2147483647 h 619"/>
                <a:gd name="T12" fmla="*/ 2147483647 w 715"/>
                <a:gd name="T13" fmla="*/ 2147483647 h 619"/>
                <a:gd name="T14" fmla="*/ 2147483647 w 715"/>
                <a:gd name="T15" fmla="*/ 2147483647 h 619"/>
                <a:gd name="T16" fmla="*/ 2147483647 w 715"/>
                <a:gd name="T17" fmla="*/ 2147483647 h 619"/>
                <a:gd name="T18" fmla="*/ 2147483647 w 715"/>
                <a:gd name="T19" fmla="*/ 2147483647 h 619"/>
                <a:gd name="T20" fmla="*/ 2147483647 w 715"/>
                <a:gd name="T21" fmla="*/ 2147483647 h 619"/>
                <a:gd name="T22" fmla="*/ 2147483647 w 715"/>
                <a:gd name="T23" fmla="*/ 2147483647 h 619"/>
                <a:gd name="T24" fmla="*/ 2147483647 w 715"/>
                <a:gd name="T25" fmla="*/ 2147483647 h 619"/>
                <a:gd name="T26" fmla="*/ 2147483647 w 715"/>
                <a:gd name="T27" fmla="*/ 2147483647 h 619"/>
                <a:gd name="T28" fmla="*/ 2147483647 w 715"/>
                <a:gd name="T29" fmla="*/ 2147483647 h 619"/>
                <a:gd name="T30" fmla="*/ 2147483647 w 715"/>
                <a:gd name="T31" fmla="*/ 2147483647 h 619"/>
                <a:gd name="T32" fmla="*/ 2147483647 w 715"/>
                <a:gd name="T33" fmla="*/ 2147483647 h 619"/>
                <a:gd name="T34" fmla="*/ 2147483647 w 715"/>
                <a:gd name="T35" fmla="*/ 2147483647 h 619"/>
                <a:gd name="T36" fmla="*/ 2147483647 w 715"/>
                <a:gd name="T37" fmla="*/ 2147483647 h 619"/>
                <a:gd name="T38" fmla="*/ 2147483647 w 715"/>
                <a:gd name="T39" fmla="*/ 0 h 6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15" h="619">
                  <a:moveTo>
                    <a:pt x="357" y="0"/>
                  </a:moveTo>
                  <a:lnTo>
                    <a:pt x="0" y="619"/>
                  </a:lnTo>
                  <a:lnTo>
                    <a:pt x="715" y="619"/>
                  </a:lnTo>
                  <a:lnTo>
                    <a:pt x="713" y="570"/>
                  </a:lnTo>
                  <a:lnTo>
                    <a:pt x="708" y="520"/>
                  </a:lnTo>
                  <a:lnTo>
                    <a:pt x="700" y="474"/>
                  </a:lnTo>
                  <a:lnTo>
                    <a:pt x="689" y="428"/>
                  </a:lnTo>
                  <a:lnTo>
                    <a:pt x="675" y="384"/>
                  </a:lnTo>
                  <a:lnTo>
                    <a:pt x="657" y="339"/>
                  </a:lnTo>
                  <a:lnTo>
                    <a:pt x="638" y="298"/>
                  </a:lnTo>
                  <a:lnTo>
                    <a:pt x="616" y="256"/>
                  </a:lnTo>
                  <a:lnTo>
                    <a:pt x="590" y="218"/>
                  </a:lnTo>
                  <a:lnTo>
                    <a:pt x="563" y="180"/>
                  </a:lnTo>
                  <a:lnTo>
                    <a:pt x="535" y="145"/>
                  </a:lnTo>
                  <a:lnTo>
                    <a:pt x="503" y="112"/>
                  </a:lnTo>
                  <a:lnTo>
                    <a:pt x="470" y="80"/>
                  </a:lnTo>
                  <a:lnTo>
                    <a:pt x="435" y="51"/>
                  </a:lnTo>
                  <a:lnTo>
                    <a:pt x="396" y="24"/>
                  </a:lnTo>
                  <a:lnTo>
                    <a:pt x="357" y="0"/>
                  </a:lnTo>
                  <a:close/>
                </a:path>
              </a:pathLst>
            </a:custGeom>
            <a:solidFill>
              <a:srgbClr val="2BB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15"/>
            <p:cNvSpPr>
              <a:spLocks/>
            </p:cNvSpPr>
            <p:nvPr userDrawn="1"/>
          </p:nvSpPr>
          <p:spPr bwMode="auto">
            <a:xfrm>
              <a:off x="2351088" y="1368425"/>
              <a:ext cx="2266950" cy="2265363"/>
            </a:xfrm>
            <a:custGeom>
              <a:avLst/>
              <a:gdLst>
                <a:gd name="T0" fmla="*/ 2147483647 w 1428"/>
                <a:gd name="T1" fmla="*/ 2147483647 h 1427"/>
                <a:gd name="T2" fmla="*/ 2147483647 w 1428"/>
                <a:gd name="T3" fmla="*/ 2147483647 h 1427"/>
                <a:gd name="T4" fmla="*/ 2147483647 w 1428"/>
                <a:gd name="T5" fmla="*/ 2147483647 h 1427"/>
                <a:gd name="T6" fmla="*/ 2147483647 w 1428"/>
                <a:gd name="T7" fmla="*/ 2147483647 h 1427"/>
                <a:gd name="T8" fmla="*/ 2147483647 w 1428"/>
                <a:gd name="T9" fmla="*/ 0 h 1427"/>
                <a:gd name="T10" fmla="*/ 2147483647 w 1428"/>
                <a:gd name="T11" fmla="*/ 0 h 1427"/>
                <a:gd name="T12" fmla="*/ 2147483647 w 1428"/>
                <a:gd name="T13" fmla="*/ 2147483647 h 1427"/>
                <a:gd name="T14" fmla="*/ 2147483647 w 1428"/>
                <a:gd name="T15" fmla="*/ 2147483647 h 1427"/>
                <a:gd name="T16" fmla="*/ 2147483647 w 1428"/>
                <a:gd name="T17" fmla="*/ 2147483647 h 1427"/>
                <a:gd name="T18" fmla="*/ 2147483647 w 1428"/>
                <a:gd name="T19" fmla="*/ 2147483647 h 1427"/>
                <a:gd name="T20" fmla="*/ 2147483647 w 1428"/>
                <a:gd name="T21" fmla="*/ 2147483647 h 1427"/>
                <a:gd name="T22" fmla="*/ 2147483647 w 1428"/>
                <a:gd name="T23" fmla="*/ 2147483647 h 1427"/>
                <a:gd name="T24" fmla="*/ 2147483647 w 1428"/>
                <a:gd name="T25" fmla="*/ 2147483647 h 1427"/>
                <a:gd name="T26" fmla="*/ 2147483647 w 1428"/>
                <a:gd name="T27" fmla="*/ 2147483647 h 1427"/>
                <a:gd name="T28" fmla="*/ 2147483647 w 1428"/>
                <a:gd name="T29" fmla="*/ 2147483647 h 1427"/>
                <a:gd name="T30" fmla="*/ 2147483647 w 1428"/>
                <a:gd name="T31" fmla="*/ 2147483647 h 1427"/>
                <a:gd name="T32" fmla="*/ 2147483647 w 1428"/>
                <a:gd name="T33" fmla="*/ 2147483647 h 1427"/>
                <a:gd name="T34" fmla="*/ 2147483647 w 1428"/>
                <a:gd name="T35" fmla="*/ 2147483647 h 1427"/>
                <a:gd name="T36" fmla="*/ 2147483647 w 1428"/>
                <a:gd name="T37" fmla="*/ 2147483647 h 1427"/>
                <a:gd name="T38" fmla="*/ 2147483647 w 1428"/>
                <a:gd name="T39" fmla="*/ 2147483647 h 1427"/>
                <a:gd name="T40" fmla="*/ 2147483647 w 1428"/>
                <a:gd name="T41" fmla="*/ 2147483647 h 1427"/>
                <a:gd name="T42" fmla="*/ 0 w 1428"/>
                <a:gd name="T43" fmla="*/ 2147483647 h 1427"/>
                <a:gd name="T44" fmla="*/ 2147483647 w 1428"/>
                <a:gd name="T45" fmla="*/ 2147483647 h 1427"/>
                <a:gd name="T46" fmla="*/ 2147483647 w 1428"/>
                <a:gd name="T47" fmla="*/ 2147483647 h 1427"/>
                <a:gd name="T48" fmla="*/ 2147483647 w 1428"/>
                <a:gd name="T49" fmla="*/ 2147483647 h 1427"/>
                <a:gd name="T50" fmla="*/ 2147483647 w 1428"/>
                <a:gd name="T51" fmla="*/ 2147483647 h 1427"/>
                <a:gd name="T52" fmla="*/ 2147483647 w 1428"/>
                <a:gd name="T53" fmla="*/ 2147483647 h 1427"/>
                <a:gd name="T54" fmla="*/ 2147483647 w 1428"/>
                <a:gd name="T55" fmla="*/ 2147483647 h 1427"/>
                <a:gd name="T56" fmla="*/ 2147483647 w 1428"/>
                <a:gd name="T57" fmla="*/ 2147483647 h 1427"/>
                <a:gd name="T58" fmla="*/ 2147483647 w 1428"/>
                <a:gd name="T59" fmla="*/ 2147483647 h 1427"/>
                <a:gd name="T60" fmla="*/ 2147483647 w 1428"/>
                <a:gd name="T61" fmla="*/ 2147483647 h 1427"/>
                <a:gd name="T62" fmla="*/ 2147483647 w 1428"/>
                <a:gd name="T63" fmla="*/ 2147483647 h 1427"/>
                <a:gd name="T64" fmla="*/ 2147483647 w 1428"/>
                <a:gd name="T65" fmla="*/ 2147483647 h 1427"/>
                <a:gd name="T66" fmla="*/ 2147483647 w 1428"/>
                <a:gd name="T67" fmla="*/ 2147483647 h 1427"/>
                <a:gd name="T68" fmla="*/ 2147483647 w 1428"/>
                <a:gd name="T69" fmla="*/ 2147483647 h 1427"/>
                <a:gd name="T70" fmla="*/ 2147483647 w 1428"/>
                <a:gd name="T71" fmla="*/ 2147483647 h 1427"/>
                <a:gd name="T72" fmla="*/ 2147483647 w 1428"/>
                <a:gd name="T73" fmla="*/ 2147483647 h 1427"/>
                <a:gd name="T74" fmla="*/ 2147483647 w 1428"/>
                <a:gd name="T75" fmla="*/ 2147483647 h 1427"/>
                <a:gd name="T76" fmla="*/ 2147483647 w 1428"/>
                <a:gd name="T77" fmla="*/ 2147483647 h 1427"/>
                <a:gd name="T78" fmla="*/ 2147483647 w 1428"/>
                <a:gd name="T79" fmla="*/ 2147483647 h 1427"/>
                <a:gd name="T80" fmla="*/ 2147483647 w 1428"/>
                <a:gd name="T81" fmla="*/ 2147483647 h 1427"/>
                <a:gd name="T82" fmla="*/ 2147483647 w 1428"/>
                <a:gd name="T83" fmla="*/ 2147483647 h 1427"/>
                <a:gd name="T84" fmla="*/ 2147483647 w 1428"/>
                <a:gd name="T85" fmla="*/ 2147483647 h 1427"/>
                <a:gd name="T86" fmla="*/ 2147483647 w 1428"/>
                <a:gd name="T87" fmla="*/ 2147483647 h 1427"/>
                <a:gd name="T88" fmla="*/ 2147483647 w 1428"/>
                <a:gd name="T89" fmla="*/ 2147483647 h 1427"/>
                <a:gd name="T90" fmla="*/ 2147483647 w 1428"/>
                <a:gd name="T91" fmla="*/ 2147483647 h 1427"/>
                <a:gd name="T92" fmla="*/ 2147483647 w 1428"/>
                <a:gd name="T93" fmla="*/ 2147483647 h 1427"/>
                <a:gd name="T94" fmla="*/ 2147483647 w 1428"/>
                <a:gd name="T95" fmla="*/ 2147483647 h 1427"/>
                <a:gd name="T96" fmla="*/ 2147483647 w 1428"/>
                <a:gd name="T97" fmla="*/ 2147483647 h 1427"/>
                <a:gd name="T98" fmla="*/ 2147483647 w 1428"/>
                <a:gd name="T99" fmla="*/ 2147483647 h 1427"/>
                <a:gd name="T100" fmla="*/ 2147483647 w 1428"/>
                <a:gd name="T101" fmla="*/ 2147483647 h 1427"/>
                <a:gd name="T102" fmla="*/ 2147483647 w 1428"/>
                <a:gd name="T103" fmla="*/ 2147483647 h 1427"/>
                <a:gd name="T104" fmla="*/ 2147483647 w 1428"/>
                <a:gd name="T105" fmla="*/ 2147483647 h 1427"/>
                <a:gd name="T106" fmla="*/ 2147483647 w 1428"/>
                <a:gd name="T107" fmla="*/ 2147483647 h 1427"/>
                <a:gd name="T108" fmla="*/ 2147483647 w 1428"/>
                <a:gd name="T109" fmla="*/ 2147483647 h 14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8" h="1427">
                  <a:moveTo>
                    <a:pt x="1072" y="96"/>
                  </a:moveTo>
                  <a:lnTo>
                    <a:pt x="1072" y="96"/>
                  </a:lnTo>
                  <a:lnTo>
                    <a:pt x="1031" y="73"/>
                  </a:lnTo>
                  <a:lnTo>
                    <a:pt x="989" y="54"/>
                  </a:lnTo>
                  <a:lnTo>
                    <a:pt x="946" y="38"/>
                  </a:lnTo>
                  <a:lnTo>
                    <a:pt x="902" y="26"/>
                  </a:lnTo>
                  <a:lnTo>
                    <a:pt x="857" y="14"/>
                  </a:lnTo>
                  <a:lnTo>
                    <a:pt x="811" y="6"/>
                  </a:lnTo>
                  <a:lnTo>
                    <a:pt x="763" y="2"/>
                  </a:lnTo>
                  <a:lnTo>
                    <a:pt x="714" y="0"/>
                  </a:lnTo>
                  <a:lnTo>
                    <a:pt x="678" y="0"/>
                  </a:lnTo>
                  <a:lnTo>
                    <a:pt x="641" y="3"/>
                  </a:lnTo>
                  <a:lnTo>
                    <a:pt x="606" y="8"/>
                  </a:lnTo>
                  <a:lnTo>
                    <a:pt x="571" y="14"/>
                  </a:lnTo>
                  <a:lnTo>
                    <a:pt x="536" y="22"/>
                  </a:lnTo>
                  <a:lnTo>
                    <a:pt x="503" y="32"/>
                  </a:lnTo>
                  <a:lnTo>
                    <a:pt x="469" y="43"/>
                  </a:lnTo>
                  <a:lnTo>
                    <a:pt x="437" y="56"/>
                  </a:lnTo>
                  <a:lnTo>
                    <a:pt x="406" y="70"/>
                  </a:lnTo>
                  <a:lnTo>
                    <a:pt x="374" y="86"/>
                  </a:lnTo>
                  <a:lnTo>
                    <a:pt x="345" y="103"/>
                  </a:lnTo>
                  <a:lnTo>
                    <a:pt x="315" y="121"/>
                  </a:lnTo>
                  <a:lnTo>
                    <a:pt x="288" y="142"/>
                  </a:lnTo>
                  <a:lnTo>
                    <a:pt x="261" y="162"/>
                  </a:lnTo>
                  <a:lnTo>
                    <a:pt x="234" y="185"/>
                  </a:lnTo>
                  <a:lnTo>
                    <a:pt x="210" y="208"/>
                  </a:lnTo>
                  <a:lnTo>
                    <a:pt x="186" y="234"/>
                  </a:lnTo>
                  <a:lnTo>
                    <a:pt x="164" y="259"/>
                  </a:lnTo>
                  <a:lnTo>
                    <a:pt x="143" y="286"/>
                  </a:lnTo>
                  <a:lnTo>
                    <a:pt x="122" y="315"/>
                  </a:lnTo>
                  <a:lnTo>
                    <a:pt x="103" y="344"/>
                  </a:lnTo>
                  <a:lnTo>
                    <a:pt x="87" y="374"/>
                  </a:lnTo>
                  <a:lnTo>
                    <a:pt x="71" y="404"/>
                  </a:lnTo>
                  <a:lnTo>
                    <a:pt x="57" y="436"/>
                  </a:lnTo>
                  <a:lnTo>
                    <a:pt x="44" y="468"/>
                  </a:lnTo>
                  <a:lnTo>
                    <a:pt x="33" y="501"/>
                  </a:lnTo>
                  <a:lnTo>
                    <a:pt x="24" y="535"/>
                  </a:lnTo>
                  <a:lnTo>
                    <a:pt x="16" y="570"/>
                  </a:lnTo>
                  <a:lnTo>
                    <a:pt x="9" y="605"/>
                  </a:lnTo>
                  <a:lnTo>
                    <a:pt x="5" y="641"/>
                  </a:lnTo>
                  <a:lnTo>
                    <a:pt x="1" y="678"/>
                  </a:lnTo>
                  <a:lnTo>
                    <a:pt x="0" y="714"/>
                  </a:lnTo>
                  <a:lnTo>
                    <a:pt x="1" y="751"/>
                  </a:lnTo>
                  <a:lnTo>
                    <a:pt x="5" y="787"/>
                  </a:lnTo>
                  <a:lnTo>
                    <a:pt x="9" y="822"/>
                  </a:lnTo>
                  <a:lnTo>
                    <a:pt x="16" y="857"/>
                  </a:lnTo>
                  <a:lnTo>
                    <a:pt x="24" y="892"/>
                  </a:lnTo>
                  <a:lnTo>
                    <a:pt x="33" y="926"/>
                  </a:lnTo>
                  <a:lnTo>
                    <a:pt x="44" y="959"/>
                  </a:lnTo>
                  <a:lnTo>
                    <a:pt x="57" y="991"/>
                  </a:lnTo>
                  <a:lnTo>
                    <a:pt x="71" y="1023"/>
                  </a:lnTo>
                  <a:lnTo>
                    <a:pt x="87" y="1055"/>
                  </a:lnTo>
                  <a:lnTo>
                    <a:pt x="103" y="1083"/>
                  </a:lnTo>
                  <a:lnTo>
                    <a:pt x="122" y="1113"/>
                  </a:lnTo>
                  <a:lnTo>
                    <a:pt x="143" y="1141"/>
                  </a:lnTo>
                  <a:lnTo>
                    <a:pt x="164" y="1168"/>
                  </a:lnTo>
                  <a:lnTo>
                    <a:pt x="186" y="1193"/>
                  </a:lnTo>
                  <a:lnTo>
                    <a:pt x="210" y="1218"/>
                  </a:lnTo>
                  <a:lnTo>
                    <a:pt x="234" y="1242"/>
                  </a:lnTo>
                  <a:lnTo>
                    <a:pt x="261" y="1265"/>
                  </a:lnTo>
                  <a:lnTo>
                    <a:pt x="288" y="1285"/>
                  </a:lnTo>
                  <a:lnTo>
                    <a:pt x="315" y="1306"/>
                  </a:lnTo>
                  <a:lnTo>
                    <a:pt x="345" y="1323"/>
                  </a:lnTo>
                  <a:lnTo>
                    <a:pt x="374" y="1341"/>
                  </a:lnTo>
                  <a:lnTo>
                    <a:pt x="406" y="1357"/>
                  </a:lnTo>
                  <a:lnTo>
                    <a:pt x="437" y="1371"/>
                  </a:lnTo>
                  <a:lnTo>
                    <a:pt x="469" y="1384"/>
                  </a:lnTo>
                  <a:lnTo>
                    <a:pt x="503" y="1395"/>
                  </a:lnTo>
                  <a:lnTo>
                    <a:pt x="536" y="1405"/>
                  </a:lnTo>
                  <a:lnTo>
                    <a:pt x="571" y="1413"/>
                  </a:lnTo>
                  <a:lnTo>
                    <a:pt x="606" y="1419"/>
                  </a:lnTo>
                  <a:lnTo>
                    <a:pt x="641" y="1424"/>
                  </a:lnTo>
                  <a:lnTo>
                    <a:pt x="678" y="1427"/>
                  </a:lnTo>
                  <a:lnTo>
                    <a:pt x="714" y="1427"/>
                  </a:lnTo>
                  <a:lnTo>
                    <a:pt x="751" y="1427"/>
                  </a:lnTo>
                  <a:lnTo>
                    <a:pt x="787" y="1424"/>
                  </a:lnTo>
                  <a:lnTo>
                    <a:pt x="824" y="1419"/>
                  </a:lnTo>
                  <a:lnTo>
                    <a:pt x="859" y="1413"/>
                  </a:lnTo>
                  <a:lnTo>
                    <a:pt x="892" y="1405"/>
                  </a:lnTo>
                  <a:lnTo>
                    <a:pt x="927" y="1395"/>
                  </a:lnTo>
                  <a:lnTo>
                    <a:pt x="961" y="1384"/>
                  </a:lnTo>
                  <a:lnTo>
                    <a:pt x="993" y="1371"/>
                  </a:lnTo>
                  <a:lnTo>
                    <a:pt x="1024" y="1357"/>
                  </a:lnTo>
                  <a:lnTo>
                    <a:pt x="1055" y="1341"/>
                  </a:lnTo>
                  <a:lnTo>
                    <a:pt x="1085" y="1323"/>
                  </a:lnTo>
                  <a:lnTo>
                    <a:pt x="1113" y="1306"/>
                  </a:lnTo>
                  <a:lnTo>
                    <a:pt x="1142" y="1285"/>
                  </a:lnTo>
                  <a:lnTo>
                    <a:pt x="1169" y="1265"/>
                  </a:lnTo>
                  <a:lnTo>
                    <a:pt x="1195" y="1242"/>
                  </a:lnTo>
                  <a:lnTo>
                    <a:pt x="1220" y="1218"/>
                  </a:lnTo>
                  <a:lnTo>
                    <a:pt x="1242" y="1193"/>
                  </a:lnTo>
                  <a:lnTo>
                    <a:pt x="1266" y="1168"/>
                  </a:lnTo>
                  <a:lnTo>
                    <a:pt x="1287" y="1141"/>
                  </a:lnTo>
                  <a:lnTo>
                    <a:pt x="1306" y="1113"/>
                  </a:lnTo>
                  <a:lnTo>
                    <a:pt x="1325" y="1083"/>
                  </a:lnTo>
                  <a:lnTo>
                    <a:pt x="1343" y="1055"/>
                  </a:lnTo>
                  <a:lnTo>
                    <a:pt x="1358" y="1023"/>
                  </a:lnTo>
                  <a:lnTo>
                    <a:pt x="1373" y="991"/>
                  </a:lnTo>
                  <a:lnTo>
                    <a:pt x="1385" y="959"/>
                  </a:lnTo>
                  <a:lnTo>
                    <a:pt x="1397" y="926"/>
                  </a:lnTo>
                  <a:lnTo>
                    <a:pt x="1406" y="892"/>
                  </a:lnTo>
                  <a:lnTo>
                    <a:pt x="1414" y="857"/>
                  </a:lnTo>
                  <a:lnTo>
                    <a:pt x="1420" y="822"/>
                  </a:lnTo>
                  <a:lnTo>
                    <a:pt x="1425" y="787"/>
                  </a:lnTo>
                  <a:lnTo>
                    <a:pt x="1427" y="751"/>
                  </a:lnTo>
                  <a:lnTo>
                    <a:pt x="1428" y="714"/>
                  </a:lnTo>
                  <a:lnTo>
                    <a:pt x="714" y="714"/>
                  </a:lnTo>
                  <a:lnTo>
                    <a:pt x="1072" y="96"/>
                  </a:ln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99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1" r:id="rId11"/>
    <p:sldLayoutId id="2147483992" r:id="rId12"/>
    <p:sldLayoutId id="2147483993" r:id="rId13"/>
  </p:sldLayoutIdLst>
  <p:txStyles>
    <p:titleStyle>
      <a:lvl1pPr algn="l" rtl="0" eaLnBrk="0" fontAlgn="base" hangingPunct="0">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0" fontAlgn="base" hangingPunct="0">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0" fontAlgn="base" hangingPunct="0">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0" fontAlgn="base" hangingPunct="0">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0" fontAlgn="base" hangingPunct="0">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0" fontAlgn="base" hangingPunct="0">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0" fontAlgn="base" hangingPunct="0">
        <a:spcBef>
          <a:spcPct val="20000"/>
        </a:spcBef>
        <a:spcAft>
          <a:spcPct val="0"/>
        </a:spcAft>
        <a:buChar char="–"/>
        <a:defRPr>
          <a:solidFill>
            <a:schemeClr val="tx1"/>
          </a:solidFill>
          <a:latin typeface="+mn-lt"/>
          <a:ea typeface="ヒラギノ角ゴ Pro W3" pitchFamily="-1" charset="-128"/>
          <a:cs typeface="ヒラギノ角ゴ Pro W3" charset="0"/>
        </a:defRPr>
      </a:lvl4pPr>
      <a:lvl5pPr marL="2057400" indent="-228600" algn="l" rtl="0" eaLnBrk="0" fontAlgn="base" hangingPunct="0">
        <a:spcBef>
          <a:spcPct val="20000"/>
        </a:spcBef>
        <a:spcAft>
          <a:spcPct val="0"/>
        </a:spcAft>
        <a:buChar char="»"/>
        <a:defRPr>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3"/>
          <p:cNvSpPr>
            <a:spLocks noChangeArrowheads="1"/>
          </p:cNvSpPr>
          <p:nvPr/>
        </p:nvSpPr>
        <p:spPr bwMode="auto">
          <a:xfrm>
            <a:off x="304800" y="458788"/>
            <a:ext cx="342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pitchFamily="34" charset="0"/>
                <a:ea typeface="ヒラギノ角ゴ Pro W3" pitchFamily="1" charset="-128"/>
              </a:defRPr>
            </a:lvl1pPr>
            <a:lvl2pPr marL="742950" indent="-285750">
              <a:spcBef>
                <a:spcPct val="20000"/>
              </a:spcBef>
              <a:buChar char="–"/>
              <a:defRPr sz="2400">
                <a:solidFill>
                  <a:schemeClr val="tx1"/>
                </a:solidFill>
                <a:latin typeface="Verdana" pitchFamily="34" charset="0"/>
                <a:ea typeface="ヒラギノ角ゴ Pro W3" pitchFamily="1" charset="-128"/>
              </a:defRPr>
            </a:lvl2pPr>
            <a:lvl3pPr marL="1143000" indent="-228600">
              <a:spcBef>
                <a:spcPct val="20000"/>
              </a:spcBef>
              <a:buChar char="•"/>
              <a:defRPr sz="2000">
                <a:solidFill>
                  <a:schemeClr val="tx1"/>
                </a:solidFill>
                <a:latin typeface="Verdana" pitchFamily="34" charset="0"/>
                <a:ea typeface="ヒラギノ角ゴ Pro W3" pitchFamily="1" charset="-128"/>
              </a:defRPr>
            </a:lvl3pPr>
            <a:lvl4pPr marL="1600200" indent="-228600">
              <a:spcBef>
                <a:spcPct val="20000"/>
              </a:spcBef>
              <a:buChar char="–"/>
              <a:defRPr>
                <a:solidFill>
                  <a:schemeClr val="tx1"/>
                </a:solidFill>
                <a:latin typeface="Verdana" pitchFamily="34" charset="0"/>
                <a:ea typeface="ヒラギノ角ゴ Pro W3" pitchFamily="1" charset="-128"/>
              </a:defRPr>
            </a:lvl4pPr>
            <a:lvl5pPr marL="2057400" indent="-228600">
              <a:spcBef>
                <a:spcPct val="20000"/>
              </a:spcBef>
              <a:buChar char="»"/>
              <a:defRPr>
                <a:solidFill>
                  <a:schemeClr val="tx1"/>
                </a:solidFill>
                <a:latin typeface="Verdana" pitchFamily="34" charset="0"/>
                <a:ea typeface="ヒラギノ角ゴ Pro W3" pitchFamily="1"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ヒラギノ角ゴ Pro W3" pitchFamily="1"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ヒラギノ角ゴ Pro W3" pitchFamily="1"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ヒラギノ角ゴ Pro W3" pitchFamily="1"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ヒラギノ角ゴ Pro W3" pitchFamily="1" charset="-128"/>
              </a:defRPr>
            </a:lvl9pPr>
          </a:lstStyle>
          <a:p>
            <a:pPr eaLnBrk="1" hangingPunct="1">
              <a:spcBef>
                <a:spcPct val="0"/>
              </a:spcBef>
              <a:buFontTx/>
              <a:buNone/>
            </a:pPr>
            <a:endParaRPr lang="en-US" altLang="en-US" b="1">
              <a:latin typeface="Arial" pitchFamily="34" charset="0"/>
            </a:endParaRPr>
          </a:p>
        </p:txBody>
      </p:sp>
      <p:sp>
        <p:nvSpPr>
          <p:cNvPr id="6147" name="Rectangle 14"/>
          <p:cNvSpPr>
            <a:spLocks noChangeArrowheads="1"/>
          </p:cNvSpPr>
          <p:nvPr/>
        </p:nvSpPr>
        <p:spPr bwMode="auto">
          <a:xfrm>
            <a:off x="5016500" y="1790700"/>
            <a:ext cx="41275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pitchFamily="34" charset="0"/>
                <a:ea typeface="ヒラギノ角ゴ Pro W3" pitchFamily="1" charset="-128"/>
              </a:defRPr>
            </a:lvl1pPr>
            <a:lvl2pPr marL="742950" indent="-285750">
              <a:spcBef>
                <a:spcPct val="20000"/>
              </a:spcBef>
              <a:buChar char="–"/>
              <a:defRPr sz="2400">
                <a:solidFill>
                  <a:schemeClr val="tx1"/>
                </a:solidFill>
                <a:latin typeface="Verdana" pitchFamily="34" charset="0"/>
                <a:ea typeface="ヒラギノ角ゴ Pro W3" pitchFamily="1" charset="-128"/>
              </a:defRPr>
            </a:lvl2pPr>
            <a:lvl3pPr marL="1143000" indent="-228600">
              <a:spcBef>
                <a:spcPct val="20000"/>
              </a:spcBef>
              <a:buChar char="•"/>
              <a:defRPr sz="2000">
                <a:solidFill>
                  <a:schemeClr val="tx1"/>
                </a:solidFill>
                <a:latin typeface="Verdana" pitchFamily="34" charset="0"/>
                <a:ea typeface="ヒラギノ角ゴ Pro W3" pitchFamily="1" charset="-128"/>
              </a:defRPr>
            </a:lvl3pPr>
            <a:lvl4pPr marL="1600200" indent="-228600">
              <a:spcBef>
                <a:spcPct val="20000"/>
              </a:spcBef>
              <a:buChar char="–"/>
              <a:defRPr>
                <a:solidFill>
                  <a:schemeClr val="tx1"/>
                </a:solidFill>
                <a:latin typeface="Verdana" pitchFamily="34" charset="0"/>
                <a:ea typeface="ヒラギノ角ゴ Pro W3" pitchFamily="1" charset="-128"/>
              </a:defRPr>
            </a:lvl4pPr>
            <a:lvl5pPr marL="2057400" indent="-228600">
              <a:spcBef>
                <a:spcPct val="20000"/>
              </a:spcBef>
              <a:buChar char="»"/>
              <a:defRPr>
                <a:solidFill>
                  <a:schemeClr val="tx1"/>
                </a:solidFill>
                <a:latin typeface="Verdana" pitchFamily="34" charset="0"/>
                <a:ea typeface="ヒラギノ角ゴ Pro W3" pitchFamily="1"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ヒラギノ角ゴ Pro W3" pitchFamily="1"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ヒラギノ角ゴ Pro W3" pitchFamily="1"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ヒラギノ角ゴ Pro W3" pitchFamily="1"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ヒラギノ角ゴ Pro W3" pitchFamily="1" charset="-128"/>
              </a:defRPr>
            </a:lvl9pPr>
          </a:lstStyle>
          <a:p>
            <a:pPr algn="ctr" eaLnBrk="1" hangingPunct="1">
              <a:buFontTx/>
              <a:buNone/>
            </a:pPr>
            <a:r>
              <a:rPr lang="en-US" altLang="en-US" sz="3200" b="1"/>
              <a:t>Chapter  4</a:t>
            </a:r>
          </a:p>
          <a:p>
            <a:pPr algn="ctr" eaLnBrk="1" hangingPunct="1">
              <a:buFontTx/>
              <a:buNone/>
            </a:pPr>
            <a:endParaRPr lang="en-US" altLang="en-US" b="1"/>
          </a:p>
          <a:p>
            <a:pPr algn="ctr" eaLnBrk="1" hangingPunct="1">
              <a:buFontTx/>
              <a:buNone/>
            </a:pPr>
            <a:r>
              <a:rPr lang="en-US" altLang="en-US" b="1"/>
              <a:t>Return and Risk</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p:txBody>
          <a:bodyPr/>
          <a:lstStyle/>
          <a:p>
            <a:pPr eaLnBrk="1" hangingPunct="1"/>
            <a:r>
              <a:rPr lang="en-US" altLang="en-US">
                <a:ea typeface="ヒラギノ角ゴ Pro W3" pitchFamily="1" charset="-128"/>
              </a:rPr>
              <a:t>The Concept of Return</a:t>
            </a:r>
          </a:p>
        </p:txBody>
      </p:sp>
      <p:sp>
        <p:nvSpPr>
          <p:cNvPr id="15363" name="Rectangle 8"/>
          <p:cNvSpPr>
            <a:spLocks noGrp="1" noChangeArrowheads="1"/>
          </p:cNvSpPr>
          <p:nvPr>
            <p:ph idx="1"/>
          </p:nvPr>
        </p:nvSpPr>
        <p:spPr/>
        <p:txBody>
          <a:bodyPr/>
          <a:lstStyle/>
          <a:p>
            <a:pPr eaLnBrk="1" hangingPunct="1"/>
            <a:r>
              <a:rPr lang="en-US" altLang="en-US">
                <a:ea typeface="ヒラギノ角ゴ Pro W3" pitchFamily="1" charset="-128"/>
              </a:rPr>
              <a:t>Historical Returns</a:t>
            </a:r>
          </a:p>
          <a:p>
            <a:pPr lvl="1" eaLnBrk="1" hangingPunct="1"/>
            <a:r>
              <a:rPr lang="en-US" altLang="en-US">
                <a:ea typeface="ヒラギノ角ゴ Pro W3" pitchFamily="1" charset="-128"/>
              </a:rPr>
              <a:t>Returns vary over time and by type of investment</a:t>
            </a:r>
          </a:p>
          <a:p>
            <a:pPr lvl="1" eaLnBrk="1" hangingPunct="1"/>
            <a:r>
              <a:rPr lang="en-US" altLang="en-US">
                <a:ea typeface="ヒラギノ角ゴ Pro W3" pitchFamily="1" charset="-128"/>
              </a:rPr>
              <a:t>Significant differences exist among the average annual rates of return realized on stocks, long-term government bonds, and short-term government bills</a:t>
            </a:r>
          </a:p>
          <a:p>
            <a:pPr lvl="1" eaLnBrk="1" hangingPunct="1"/>
            <a:endParaRPr lang="en-US" altLang="en-US">
              <a:ea typeface="ヒラギノ角ゴ Pro W3" pitchFamily="1" charset="-128"/>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normAutofit fontScale="90000"/>
          </a:bodyPr>
          <a:lstStyle/>
          <a:p>
            <a:pPr eaLnBrk="1" hangingPunct="1">
              <a:defRPr/>
            </a:pPr>
            <a:r>
              <a:rPr lang="en-US" altLang="en-US" dirty="0"/>
              <a:t>Table 4.4  Historical Returns for Major Asset Classes (1900-2014)</a:t>
            </a:r>
          </a:p>
        </p:txBody>
      </p:sp>
      <p:pic>
        <p:nvPicPr>
          <p:cNvPr id="1638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4463" y="1143000"/>
            <a:ext cx="6172200" cy="515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3062-C617-465D-912A-16574CB632FE}"/>
              </a:ext>
            </a:extLst>
          </p:cNvPr>
          <p:cNvSpPr>
            <a:spLocks noGrp="1"/>
          </p:cNvSpPr>
          <p:nvPr>
            <p:ph type="title"/>
          </p:nvPr>
        </p:nvSpPr>
        <p:spPr>
          <a:xfrm>
            <a:off x="1295400" y="0"/>
            <a:ext cx="7543800" cy="811658"/>
          </a:xfrm>
        </p:spPr>
        <p:txBody>
          <a:bodyPr/>
          <a:lstStyle/>
          <a:p>
            <a:r>
              <a:rPr lang="en-US" dirty="0"/>
              <a:t>Meezan </a:t>
            </a:r>
            <a:r>
              <a:rPr lang="en-US" dirty="0" err="1"/>
              <a:t>Tahaffuz</a:t>
            </a:r>
            <a:r>
              <a:rPr lang="en-US" dirty="0"/>
              <a:t> Pension Fund</a:t>
            </a:r>
          </a:p>
        </p:txBody>
      </p:sp>
      <p:pic>
        <p:nvPicPr>
          <p:cNvPr id="3" name="Picture 2">
            <a:extLst>
              <a:ext uri="{FF2B5EF4-FFF2-40B4-BE49-F238E27FC236}">
                <a16:creationId xmlns:a16="http://schemas.microsoft.com/office/drawing/2014/main" id="{FE429B29-8F76-4665-AA05-6A2046CF453A}"/>
              </a:ext>
            </a:extLst>
          </p:cNvPr>
          <p:cNvPicPr>
            <a:picLocks noChangeAspect="1"/>
          </p:cNvPicPr>
          <p:nvPr/>
        </p:nvPicPr>
        <p:blipFill>
          <a:blip r:embed="rId2"/>
          <a:stretch>
            <a:fillRect/>
          </a:stretch>
        </p:blipFill>
        <p:spPr>
          <a:xfrm>
            <a:off x="0" y="811658"/>
            <a:ext cx="9144000" cy="5619964"/>
          </a:xfrm>
          <a:prstGeom prst="rect">
            <a:avLst/>
          </a:prstGeom>
        </p:spPr>
      </p:pic>
    </p:spTree>
    <p:extLst>
      <p:ext uri="{BB962C8B-B14F-4D97-AF65-F5344CB8AC3E}">
        <p14:creationId xmlns:p14="http://schemas.microsoft.com/office/powerpoint/2010/main" val="383700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title"/>
          </p:nvPr>
        </p:nvSpPr>
        <p:spPr/>
        <p:txBody>
          <a:bodyPr/>
          <a:lstStyle/>
          <a:p>
            <a:pPr eaLnBrk="1" hangingPunct="1"/>
            <a:r>
              <a:rPr lang="en-US" altLang="en-US">
                <a:ea typeface="ヒラギノ角ゴ Pro W3" pitchFamily="1" charset="-128"/>
              </a:rPr>
              <a:t>The Concept of Return</a:t>
            </a:r>
          </a:p>
        </p:txBody>
      </p:sp>
      <p:sp>
        <p:nvSpPr>
          <p:cNvPr id="17411" name="Rectangle 8"/>
          <p:cNvSpPr>
            <a:spLocks noGrp="1" noChangeArrowheads="1"/>
          </p:cNvSpPr>
          <p:nvPr>
            <p:ph idx="1"/>
          </p:nvPr>
        </p:nvSpPr>
        <p:spPr/>
        <p:txBody>
          <a:bodyPr/>
          <a:lstStyle/>
          <a:p>
            <a:pPr eaLnBrk="1" hangingPunct="1"/>
            <a:r>
              <a:rPr lang="en-US" altLang="en-US">
                <a:ea typeface="ヒラギノ角ゴ Pro W3" pitchFamily="1" charset="-128"/>
              </a:rPr>
              <a:t>The Time Value of Money and Returns</a:t>
            </a:r>
          </a:p>
          <a:p>
            <a:pPr lvl="1" eaLnBrk="1" hangingPunct="1"/>
            <a:r>
              <a:rPr lang="en-US" altLang="en-US" b="1">
                <a:ea typeface="ヒラギノ角ゴ Pro W3" pitchFamily="1" charset="-128"/>
              </a:rPr>
              <a:t>Time value of money:</a:t>
            </a:r>
            <a:r>
              <a:rPr lang="en-US" altLang="en-US">
                <a:ea typeface="ヒラギノ角ゴ Pro W3" pitchFamily="1" charset="-128"/>
              </a:rPr>
              <a:t> It is generally better to receive cash sooner rather than later</a:t>
            </a:r>
          </a:p>
          <a:p>
            <a:pPr lvl="1" eaLnBrk="1" hangingPunct="1"/>
            <a:r>
              <a:rPr lang="en-US" altLang="en-US">
                <a:ea typeface="ヒラギノ角ゴ Pro W3" pitchFamily="1" charset="-128"/>
              </a:rPr>
              <a:t>Computational Aids for Use in Time Value of Money Calculations</a:t>
            </a:r>
          </a:p>
          <a:p>
            <a:pPr lvl="2" eaLnBrk="1" hangingPunct="1"/>
            <a:r>
              <a:rPr lang="en-US" altLang="en-US">
                <a:ea typeface="ヒラギノ角ゴ Pro W3" pitchFamily="1" charset="-128"/>
              </a:rPr>
              <a:t>Financial calculators</a:t>
            </a:r>
          </a:p>
          <a:p>
            <a:pPr lvl="2" eaLnBrk="1" hangingPunct="1"/>
            <a:r>
              <a:rPr lang="en-US" altLang="en-US">
                <a:ea typeface="ヒラギノ角ゴ Pro W3" pitchFamily="1" charset="-128"/>
              </a:rPr>
              <a:t>Electronic spreadsheet</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p:txBody>
          <a:bodyPr/>
          <a:lstStyle/>
          <a:p>
            <a:pPr eaLnBrk="1" hangingPunct="1"/>
            <a:r>
              <a:rPr lang="en-US" altLang="en-US">
                <a:ea typeface="ヒラギノ角ゴ Pro W3" pitchFamily="1" charset="-128"/>
              </a:rPr>
              <a:t>The Concept of Return</a:t>
            </a:r>
          </a:p>
        </p:txBody>
      </p:sp>
      <p:sp>
        <p:nvSpPr>
          <p:cNvPr id="18435" name="Rectangle 8"/>
          <p:cNvSpPr>
            <a:spLocks noGrp="1" noChangeArrowheads="1"/>
          </p:cNvSpPr>
          <p:nvPr>
            <p:ph idx="1"/>
          </p:nvPr>
        </p:nvSpPr>
        <p:spPr/>
        <p:txBody>
          <a:bodyPr/>
          <a:lstStyle/>
          <a:p>
            <a:pPr eaLnBrk="1" hangingPunct="1"/>
            <a:r>
              <a:rPr lang="en-US" altLang="en-US">
                <a:ea typeface="ヒラギノ角ゴ Pro W3" pitchFamily="1" charset="-128"/>
              </a:rPr>
              <a:t>The Time Value of Money and Returns</a:t>
            </a:r>
          </a:p>
          <a:p>
            <a:pPr lvl="1" eaLnBrk="1" hangingPunct="1"/>
            <a:r>
              <a:rPr lang="en-US" altLang="en-US">
                <a:ea typeface="ヒラギノ角ゴ Pro W3" pitchFamily="1" charset="-128"/>
              </a:rPr>
              <a:t>Determining a Satisfactory Investment</a:t>
            </a:r>
          </a:p>
          <a:p>
            <a:pPr lvl="2" eaLnBrk="1" hangingPunct="1"/>
            <a:r>
              <a:rPr lang="en-US" altLang="en-US">
                <a:ea typeface="ヒラギノ角ゴ Pro W3" pitchFamily="1" charset="-128"/>
              </a:rPr>
              <a:t>Satisfactory investment: one for which the present value of benefits (discounted at the appropriate discount rate) equals or exceeds the present value of its costs.</a:t>
            </a:r>
          </a:p>
          <a:p>
            <a:pPr lvl="3" eaLnBrk="1" hangingPunct="1"/>
            <a:r>
              <a:rPr lang="en-US" altLang="en-US">
                <a:ea typeface="ヒラギノ角ゴ Pro W3" pitchFamily="1" charset="-128"/>
              </a:rPr>
              <a:t>If the present value of the benefits equals the cost, you earn a rate equal to the discount rate</a:t>
            </a:r>
          </a:p>
          <a:p>
            <a:pPr lvl="3" eaLnBrk="1" hangingPunct="1"/>
            <a:r>
              <a:rPr lang="en-US" altLang="en-US">
                <a:ea typeface="ヒラギノ角ゴ Pro W3" pitchFamily="1" charset="-128"/>
              </a:rPr>
              <a:t>If the present value of the benefits exceeds the cost, you earn a rate of return greater than the discount rate.</a:t>
            </a:r>
          </a:p>
          <a:p>
            <a:pPr lvl="3" eaLnBrk="1" hangingPunct="1"/>
            <a:r>
              <a:rPr lang="en-US" altLang="en-US">
                <a:ea typeface="ヒラギノ角ゴ Pro W3" pitchFamily="1" charset="-128"/>
              </a:rPr>
              <a:t>If the present value of the benefits is less than the cost, you earn a rate of return less than the discount rate.</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ea typeface="ヒラギノ角ゴ Pro W3" pitchFamily="1" charset="-128"/>
              </a:rPr>
              <a:t>Table 4.5  Present Value Applied to an Investment</a:t>
            </a:r>
          </a:p>
        </p:txBody>
      </p:sp>
      <p:pic>
        <p:nvPicPr>
          <p:cNvPr id="1945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54200"/>
            <a:ext cx="8686800" cy="316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p:txBody>
          <a:bodyPr/>
          <a:lstStyle/>
          <a:p>
            <a:pPr eaLnBrk="1" hangingPunct="1"/>
            <a:r>
              <a:rPr lang="en-US" altLang="en-US">
                <a:ea typeface="ヒラギノ角ゴ Pro W3" pitchFamily="1" charset="-128"/>
              </a:rPr>
              <a:t>Measuring Return</a:t>
            </a:r>
          </a:p>
        </p:txBody>
      </p:sp>
      <p:sp>
        <p:nvSpPr>
          <p:cNvPr id="6147" name="Rectangle 9"/>
          <p:cNvSpPr>
            <a:spLocks noGrp="1" noChangeArrowheads="1"/>
          </p:cNvSpPr>
          <p:nvPr>
            <p:ph idx="1"/>
          </p:nvPr>
        </p:nvSpPr>
        <p:spPr>
          <a:xfrm>
            <a:off x="381000" y="1455751"/>
            <a:ext cx="8382000" cy="4854575"/>
          </a:xfrm>
        </p:spPr>
        <p:txBody>
          <a:bodyPr/>
          <a:lstStyle/>
          <a:p>
            <a:pPr marL="0" indent="0" eaLnBrk="1" hangingPunct="1">
              <a:buFontTx/>
              <a:buNone/>
              <a:defRPr/>
            </a:pPr>
            <a:r>
              <a:rPr lang="en-US" altLang="en-US" dirty="0"/>
              <a:t>There are several measures that enable us to compare alternative investments.  </a:t>
            </a:r>
          </a:p>
          <a:p>
            <a:pPr marL="0" indent="0" eaLnBrk="1" hangingPunct="1">
              <a:buFontTx/>
              <a:buNone/>
              <a:defRPr/>
            </a:pPr>
            <a:r>
              <a:rPr lang="en-US" altLang="en-US" dirty="0"/>
              <a:t>To compare returns from different investments, we need to incorporate time value of money concepts that explicitly consider differences in the timing of investment income and capital gains.</a:t>
            </a:r>
          </a:p>
          <a:p>
            <a:pPr eaLnBrk="1" hangingPunct="1">
              <a:defRPr/>
            </a:pPr>
            <a:r>
              <a:rPr lang="en-US" altLang="en-US" b="1" dirty="0"/>
              <a:t>Expected Return</a:t>
            </a:r>
          </a:p>
          <a:p>
            <a:pPr eaLnBrk="1" hangingPunct="1">
              <a:defRPr/>
            </a:pPr>
            <a:r>
              <a:rPr lang="en-US" altLang="en-US" dirty="0"/>
              <a:t>Real, Risk-Free, and Required Returns</a:t>
            </a:r>
          </a:p>
          <a:p>
            <a:pPr eaLnBrk="1" hangingPunct="1">
              <a:defRPr/>
            </a:pPr>
            <a:r>
              <a:rPr lang="en-US" altLang="en-US" dirty="0"/>
              <a:t>Holding Period Return</a:t>
            </a:r>
          </a:p>
          <a:p>
            <a:pPr eaLnBrk="1" hangingPunct="1">
              <a:defRPr/>
            </a:pPr>
            <a:r>
              <a:rPr lang="en-US" altLang="en-US" dirty="0"/>
              <a:t>The Internal Rate of Return</a:t>
            </a:r>
          </a:p>
          <a:p>
            <a:pPr eaLnBrk="1" hangingPunct="1">
              <a:defRPr/>
            </a:pPr>
            <a:r>
              <a:rPr lang="en-US" altLang="en-US" dirty="0"/>
              <a:t>Finding Growth Rates</a:t>
            </a:r>
          </a:p>
          <a:p>
            <a:pPr eaLnBrk="1" hangingPunct="1">
              <a:defRPr/>
            </a:pPr>
            <a:endParaRPr lang="en-US" altLang="en-US" dirty="0"/>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p:txBody>
          <a:bodyPr/>
          <a:lstStyle/>
          <a:p>
            <a:pPr eaLnBrk="1" hangingPunct="1"/>
            <a:r>
              <a:rPr lang="en-US" altLang="en-US">
                <a:ea typeface="ヒラギノ角ゴ Pro W3" pitchFamily="1" charset="-128"/>
              </a:rPr>
              <a:t>Measuring Return</a:t>
            </a:r>
          </a:p>
        </p:txBody>
      </p:sp>
      <p:sp>
        <p:nvSpPr>
          <p:cNvPr id="2" name="Content Placeholder 1">
            <a:extLst>
              <a:ext uri="{FF2B5EF4-FFF2-40B4-BE49-F238E27FC236}">
                <a16:creationId xmlns:a16="http://schemas.microsoft.com/office/drawing/2014/main" id="{BE5E7A81-F27A-4FDE-B685-56139ACB0D56}"/>
              </a:ext>
            </a:extLst>
          </p:cNvPr>
          <p:cNvSpPr>
            <a:spLocks noGrp="1"/>
          </p:cNvSpPr>
          <p:nvPr>
            <p:ph idx="1"/>
          </p:nvPr>
        </p:nvSpPr>
        <p:spPr/>
        <p:txBody>
          <a:bodyPr/>
          <a:lstStyle/>
          <a:p>
            <a:r>
              <a:rPr lang="en-US" b="1" dirty="0"/>
              <a:t>Expected Return</a:t>
            </a:r>
          </a:p>
          <a:p>
            <a:pPr lvl="1"/>
            <a:r>
              <a:rPr lang="en-US" dirty="0"/>
              <a:t>Calculating the Expected Return from an Investment</a:t>
            </a:r>
          </a:p>
          <a:p>
            <a:pPr marL="457200" lvl="1" indent="0">
              <a:buNone/>
            </a:pPr>
            <a:endParaRPr lang="en-US" b="1" dirty="0"/>
          </a:p>
        </p:txBody>
      </p:sp>
      <p:graphicFrame>
        <p:nvGraphicFramePr>
          <p:cNvPr id="5" name="Object 4">
            <a:extLst>
              <a:ext uri="{FF2B5EF4-FFF2-40B4-BE49-F238E27FC236}">
                <a16:creationId xmlns:a16="http://schemas.microsoft.com/office/drawing/2014/main" id="{A398E503-A99E-4D68-BDEE-0EE0046ABFA2}"/>
              </a:ext>
            </a:extLst>
          </p:cNvPr>
          <p:cNvGraphicFramePr>
            <a:graphicFrameLocks noChangeAspect="1"/>
          </p:cNvGraphicFramePr>
          <p:nvPr>
            <p:extLst>
              <p:ext uri="{D42A27DB-BD31-4B8C-83A1-F6EECF244321}">
                <p14:modId xmlns:p14="http://schemas.microsoft.com/office/powerpoint/2010/main" val="3690596723"/>
              </p:ext>
            </p:extLst>
          </p:nvPr>
        </p:nvGraphicFramePr>
        <p:xfrm>
          <a:off x="259556" y="2385164"/>
          <a:ext cx="8624888" cy="909638"/>
        </p:xfrm>
        <a:graphic>
          <a:graphicData uri="http://schemas.openxmlformats.org/presentationml/2006/ole">
            <mc:AlternateContent xmlns:mc="http://schemas.openxmlformats.org/markup-compatibility/2006">
              <mc:Choice xmlns:v="urn:schemas-microsoft-com:vml" Requires="v">
                <p:oleObj spid="_x0000_s1027" name="Equation" r:id="rId4" imgW="6743700" imgH="711200" progId="Equation.DSMT4">
                  <p:embed/>
                </p:oleObj>
              </mc:Choice>
              <mc:Fallback>
                <p:oleObj name="Equation" r:id="rId4" imgW="6743700" imgH="711200"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556" y="2385164"/>
                        <a:ext cx="8624888"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9592261"/>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a:ea typeface="ヒラギノ角ゴ Pro W3" pitchFamily="1" charset="-128"/>
              </a:rPr>
              <a:t>Measuring Return</a:t>
            </a:r>
          </a:p>
        </p:txBody>
      </p:sp>
      <p:sp>
        <p:nvSpPr>
          <p:cNvPr id="21507" name="Content Placeholder 2"/>
          <p:cNvSpPr>
            <a:spLocks noGrp="1"/>
          </p:cNvSpPr>
          <p:nvPr>
            <p:ph idx="1"/>
          </p:nvPr>
        </p:nvSpPr>
        <p:spPr/>
        <p:txBody>
          <a:bodyPr/>
          <a:lstStyle/>
          <a:p>
            <a:pPr eaLnBrk="1" hangingPunct="1"/>
            <a:r>
              <a:rPr lang="en-US" altLang="en-US">
                <a:ea typeface="ヒラギノ角ゴ Pro W3" pitchFamily="1" charset="-128"/>
              </a:rPr>
              <a:t>Real, Risk-Free, and Required Returns</a:t>
            </a:r>
          </a:p>
          <a:p>
            <a:pPr lvl="1" eaLnBrk="1" hangingPunct="1"/>
            <a:r>
              <a:rPr lang="en-US" altLang="en-US">
                <a:ea typeface="ヒラギノ角ゴ Pro W3" pitchFamily="1" charset="-128"/>
              </a:rPr>
              <a:t>Inflation and Returns</a:t>
            </a:r>
          </a:p>
          <a:p>
            <a:pPr lvl="2" eaLnBrk="1" hangingPunct="1"/>
            <a:r>
              <a:rPr lang="en-US" altLang="en-US" b="1">
                <a:ea typeface="ヒラギノ角ゴ Pro W3" pitchFamily="1" charset="-128"/>
              </a:rPr>
              <a:t>Nominal Rate of Return:</a:t>
            </a:r>
            <a:r>
              <a:rPr lang="en-US" altLang="en-US">
                <a:ea typeface="ヒラギノ角ゴ Pro W3" pitchFamily="1" charset="-128"/>
              </a:rPr>
              <a:t> the return that the investment earns expressed in current dollars.  It does not take into account the effects of inflation.</a:t>
            </a:r>
          </a:p>
          <a:p>
            <a:pPr lvl="2" eaLnBrk="1" hangingPunct="1"/>
            <a:r>
              <a:rPr lang="en-US" altLang="en-US" b="1">
                <a:ea typeface="ヒラギノ角ゴ Pro W3" pitchFamily="1" charset="-128"/>
              </a:rPr>
              <a:t>Real Rate of Return:</a:t>
            </a:r>
            <a:r>
              <a:rPr lang="en-US" altLang="en-US">
                <a:ea typeface="ヒラギノ角ゴ Pro W3" pitchFamily="1" charset="-128"/>
              </a:rPr>
              <a:t> measures the increase in purchasing power that the investment provides.</a:t>
            </a:r>
          </a:p>
          <a:p>
            <a:pPr lvl="3" eaLnBrk="1" hangingPunct="1"/>
            <a:r>
              <a:rPr lang="en-US" altLang="en-US">
                <a:ea typeface="ヒラギノ角ゴ Pro W3" pitchFamily="1" charset="-128"/>
              </a:rPr>
              <a:t>Approximately equals the nominal rate of return minus the inflation rate:</a:t>
            </a:r>
          </a:p>
          <a:p>
            <a:pPr lvl="3" eaLnBrk="1" hangingPunct="1"/>
            <a:endParaRPr lang="en-US" altLang="en-US">
              <a:ea typeface="ヒラギノ角ゴ Pro W3" pitchFamily="1" charset="-128"/>
            </a:endParaRPr>
          </a:p>
          <a:p>
            <a:pPr marL="1828800" lvl="4" indent="0" eaLnBrk="1" hangingPunct="1">
              <a:buFontTx/>
              <a:buNone/>
            </a:pPr>
            <a:r>
              <a:rPr lang="en-US" altLang="en-US">
                <a:ea typeface="ヒラギノ角ゴ Pro W3" pitchFamily="1" charset="-128"/>
              </a:rPr>
              <a:t>Real Return ≈ Nominal Return – Inflation Rate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pPr eaLnBrk="1" hangingPunct="1"/>
            <a:r>
              <a:rPr lang="en-US" altLang="en-US">
                <a:ea typeface="ヒラギノ角ゴ Pro W3" pitchFamily="1" charset="-128"/>
              </a:rPr>
              <a:t>Measuring Return</a:t>
            </a:r>
          </a:p>
        </p:txBody>
      </p:sp>
      <p:sp>
        <p:nvSpPr>
          <p:cNvPr id="22531" name="Rectangle 8"/>
          <p:cNvSpPr>
            <a:spLocks noGrp="1" noChangeArrowheads="1"/>
          </p:cNvSpPr>
          <p:nvPr>
            <p:ph idx="1"/>
          </p:nvPr>
        </p:nvSpPr>
        <p:spPr/>
        <p:txBody>
          <a:bodyPr/>
          <a:lstStyle/>
          <a:p>
            <a:pPr eaLnBrk="1" hangingPunct="1"/>
            <a:r>
              <a:rPr lang="en-US" altLang="en-US">
                <a:ea typeface="ヒラギノ角ゴ Pro W3" pitchFamily="1" charset="-128"/>
              </a:rPr>
              <a:t>Real, Risk-Free, and Required Returns</a:t>
            </a:r>
          </a:p>
          <a:p>
            <a:pPr lvl="1" eaLnBrk="1" hangingPunct="1"/>
            <a:r>
              <a:rPr lang="en-US" altLang="en-US">
                <a:ea typeface="ヒラギノ角ゴ Pro W3" pitchFamily="1" charset="-128"/>
              </a:rPr>
              <a:t>Risk and Returns</a:t>
            </a:r>
          </a:p>
          <a:p>
            <a:pPr lvl="2" eaLnBrk="1" hangingPunct="1"/>
            <a:r>
              <a:rPr lang="en-US" altLang="en-US">
                <a:ea typeface="ヒラギノ角ゴ Pro W3" pitchFamily="1" charset="-128"/>
              </a:rPr>
              <a:t>Investors are generally </a:t>
            </a:r>
            <a:r>
              <a:rPr lang="en-US" altLang="en-US" b="1">
                <a:ea typeface="ヒラギノ角ゴ Pro W3" pitchFamily="1" charset="-128"/>
              </a:rPr>
              <a:t>risk averse:</a:t>
            </a:r>
            <a:r>
              <a:rPr lang="en-US" altLang="en-US">
                <a:ea typeface="ヒラギノ角ゴ Pro W3" pitchFamily="1" charset="-128"/>
              </a:rPr>
              <a:t> they do not like risk and will only take risk when they expect compensation for doing so.</a:t>
            </a:r>
          </a:p>
          <a:p>
            <a:pPr lvl="2" eaLnBrk="1" hangingPunct="1"/>
            <a:r>
              <a:rPr lang="en-US" altLang="en-US" b="1">
                <a:ea typeface="ヒラギノ角ゴ Pro W3" pitchFamily="1" charset="-128"/>
              </a:rPr>
              <a:t>Required Return:</a:t>
            </a:r>
            <a:r>
              <a:rPr lang="en-US" altLang="en-US">
                <a:ea typeface="ヒラギノ角ゴ Pro W3" pitchFamily="1" charset="-128"/>
              </a:rPr>
              <a:t> the rate of return that fully compensates for an investment’s risk</a:t>
            </a:r>
          </a:p>
          <a:p>
            <a:pPr lvl="2" eaLnBrk="1" hangingPunct="1"/>
            <a:endParaRPr lang="en-US" altLang="en-US">
              <a:ea typeface="ヒラギノ角ゴ Pro W3" pitchFamily="1" charset="-128"/>
            </a:endParaRPr>
          </a:p>
          <a:p>
            <a:pPr lvl="2" eaLnBrk="1" hangingPunct="1"/>
            <a:endParaRPr lang="en-US" altLang="en-US">
              <a:ea typeface="ヒラギノ角ゴ Pro W3" pitchFamily="1" charset="-128"/>
            </a:endParaRPr>
          </a:p>
        </p:txBody>
      </p:sp>
      <p:pic>
        <p:nvPicPr>
          <p:cNvPr id="2253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076700"/>
            <a:ext cx="8686800" cy="137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title"/>
          </p:nvPr>
        </p:nvSpPr>
        <p:spPr/>
        <p:txBody>
          <a:bodyPr/>
          <a:lstStyle/>
          <a:p>
            <a:pPr eaLnBrk="1" hangingPunct="1"/>
            <a:r>
              <a:rPr lang="en-US" altLang="en-US">
                <a:ea typeface="ヒラギノ角ゴ Pro W3" pitchFamily="1" charset="-128"/>
              </a:rPr>
              <a:t>Return and Risk</a:t>
            </a:r>
            <a:endParaRPr lang="en-US" altLang="en-US" sz="3600">
              <a:ea typeface="ヒラギノ角ゴ Pro W3" pitchFamily="1" charset="-128"/>
            </a:endParaRPr>
          </a:p>
        </p:txBody>
      </p:sp>
      <p:sp>
        <p:nvSpPr>
          <p:cNvPr id="5123" name="Rectangle 10"/>
          <p:cNvSpPr>
            <a:spLocks noGrp="1" noChangeArrowheads="1"/>
          </p:cNvSpPr>
          <p:nvPr>
            <p:ph idx="1"/>
          </p:nvPr>
        </p:nvSpPr>
        <p:spPr/>
        <p:txBody>
          <a:bodyPr rIns="91440">
            <a:normAutofit/>
          </a:bodyPr>
          <a:lstStyle/>
          <a:p>
            <a:pPr marL="4763" lvl="1" indent="0" eaLnBrk="1" hangingPunct="1">
              <a:lnSpc>
                <a:spcPct val="90000"/>
              </a:lnSpc>
              <a:spcBef>
                <a:spcPct val="30000"/>
              </a:spcBef>
              <a:buFontTx/>
              <a:buNone/>
              <a:defRPr/>
            </a:pPr>
            <a:r>
              <a:rPr lang="en-US" altLang="en-US" sz="2400"/>
              <a:t>Learning Goals</a:t>
            </a:r>
          </a:p>
          <a:p>
            <a:pPr marL="800100" lvl="1" indent="-342900" eaLnBrk="1" hangingPunct="1">
              <a:lnSpc>
                <a:spcPct val="90000"/>
              </a:lnSpc>
              <a:spcBef>
                <a:spcPct val="30000"/>
              </a:spcBef>
              <a:buFontTx/>
              <a:buAutoNum type="arabicPeriod"/>
              <a:defRPr/>
            </a:pPr>
            <a:r>
              <a:rPr lang="en-US" altLang="en-US"/>
              <a:t>Review the concept of return, its components, the forces that affect the level of return, and historical returns.</a:t>
            </a:r>
          </a:p>
          <a:p>
            <a:pPr marL="800100" lvl="1" indent="-342900" eaLnBrk="1" hangingPunct="1">
              <a:lnSpc>
                <a:spcPct val="90000"/>
              </a:lnSpc>
              <a:spcBef>
                <a:spcPct val="30000"/>
              </a:spcBef>
              <a:buFontTx/>
              <a:buAutoNum type="arabicPeriod"/>
              <a:defRPr/>
            </a:pPr>
            <a:r>
              <a:rPr lang="en-US" altLang="en-US"/>
              <a:t>Discuss the role of time value of money in measuring return and defining a satisfactory investment.</a:t>
            </a:r>
          </a:p>
          <a:p>
            <a:pPr marL="800100" lvl="1" indent="-342900" eaLnBrk="1" hangingPunct="1">
              <a:lnSpc>
                <a:spcPct val="90000"/>
              </a:lnSpc>
              <a:spcBef>
                <a:spcPct val="30000"/>
              </a:spcBef>
              <a:buFontTx/>
              <a:buAutoNum type="arabicPeriod"/>
              <a:defRPr/>
            </a:pPr>
            <a:r>
              <a:rPr lang="en-US" altLang="en-US"/>
              <a:t>Describe real, risk-free, and required returns and the calculation and application of holding period return.</a:t>
            </a:r>
          </a:p>
          <a:p>
            <a:pPr marL="800100" lvl="1" indent="-342900" eaLnBrk="1" hangingPunct="1">
              <a:lnSpc>
                <a:spcPct val="90000"/>
              </a:lnSpc>
              <a:spcBef>
                <a:spcPct val="30000"/>
              </a:spcBef>
              <a:buFontTx/>
              <a:buAutoNum type="arabicPeriod"/>
              <a:defRPr/>
            </a:pPr>
            <a:r>
              <a:rPr lang="en-US" altLang="en-US"/>
              <a:t>Explain the concept and calculation of an internal rate of return and how to find growth rates.</a:t>
            </a:r>
          </a:p>
          <a:p>
            <a:pPr marL="800100" lvl="1" indent="-342900" eaLnBrk="1" hangingPunct="1">
              <a:lnSpc>
                <a:spcPct val="90000"/>
              </a:lnSpc>
              <a:spcBef>
                <a:spcPct val="30000"/>
              </a:spcBef>
              <a:buFontTx/>
              <a:buAutoNum type="arabicPeriod"/>
              <a:defRPr/>
            </a:pPr>
            <a:r>
              <a:rPr lang="en-US" altLang="en-US"/>
              <a:t>Discuss the key sources of risk that might affect potential investments.</a:t>
            </a:r>
          </a:p>
          <a:p>
            <a:pPr marL="800100" lvl="1" indent="-342900" eaLnBrk="1" hangingPunct="1">
              <a:lnSpc>
                <a:spcPct val="90000"/>
              </a:lnSpc>
              <a:spcBef>
                <a:spcPct val="30000"/>
              </a:spcBef>
              <a:buFontTx/>
              <a:buAutoNum type="arabicPeriod"/>
              <a:defRPr/>
            </a:pPr>
            <a:r>
              <a:rPr lang="en-US" altLang="en-US"/>
              <a:t>Understand the risk of a single asset, risk assessment, and the steps that combine return and risk.</a:t>
            </a:r>
            <a:endParaRPr lang="en-US" altLang="en-US"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title"/>
          </p:nvPr>
        </p:nvSpPr>
        <p:spPr/>
        <p:txBody>
          <a:bodyPr/>
          <a:lstStyle/>
          <a:p>
            <a:pPr eaLnBrk="1" hangingPunct="1"/>
            <a:r>
              <a:rPr lang="en-US" altLang="en-US">
                <a:ea typeface="ヒラギノ角ゴ Pro W3" pitchFamily="1" charset="-128"/>
              </a:rPr>
              <a:t>Measuring Return</a:t>
            </a:r>
          </a:p>
        </p:txBody>
      </p:sp>
      <p:sp>
        <p:nvSpPr>
          <p:cNvPr id="23555" name="Rectangle 8"/>
          <p:cNvSpPr>
            <a:spLocks noGrp="1" noChangeArrowheads="1"/>
          </p:cNvSpPr>
          <p:nvPr>
            <p:ph idx="1"/>
          </p:nvPr>
        </p:nvSpPr>
        <p:spPr/>
        <p:txBody>
          <a:bodyPr/>
          <a:lstStyle/>
          <a:p>
            <a:pPr eaLnBrk="1" hangingPunct="1"/>
            <a:r>
              <a:rPr lang="en-US" altLang="en-US">
                <a:ea typeface="ヒラギノ角ゴ Pro W3" pitchFamily="1" charset="-128"/>
              </a:rPr>
              <a:t>Real, Risk-Free, and Required Returns</a:t>
            </a:r>
          </a:p>
          <a:p>
            <a:pPr lvl="1" eaLnBrk="1" hangingPunct="1"/>
            <a:r>
              <a:rPr lang="en-US" altLang="en-US">
                <a:ea typeface="ヒラギノ角ゴ Pro W3" pitchFamily="1" charset="-128"/>
              </a:rPr>
              <a:t>Risk and Returns</a:t>
            </a:r>
          </a:p>
          <a:p>
            <a:pPr lvl="2" eaLnBrk="1" hangingPunct="1"/>
            <a:r>
              <a:rPr lang="en-US" altLang="en-US">
                <a:ea typeface="ヒラギノ角ゴ Pro W3" pitchFamily="1" charset="-128"/>
              </a:rPr>
              <a:t>Expected inflation premium: the rate of inflation expected over an investment’s life</a:t>
            </a:r>
          </a:p>
          <a:p>
            <a:pPr lvl="2" eaLnBrk="1" hangingPunct="1"/>
            <a:r>
              <a:rPr lang="en-US" altLang="en-US">
                <a:ea typeface="ヒラギノ角ゴ Pro W3" pitchFamily="1" charset="-128"/>
              </a:rPr>
              <a:t>Risk-free rate: rate of return that can be earned on a risk-free investment, such as a short-term U.S. Treasury bill.</a:t>
            </a:r>
          </a:p>
          <a:p>
            <a:pPr lvl="2" eaLnBrk="1" hangingPunct="1"/>
            <a:endParaRPr lang="en-US" altLang="en-US">
              <a:ea typeface="ヒラギノ角ゴ Pro W3" pitchFamily="1" charset="-128"/>
            </a:endParaRPr>
          </a:p>
          <a:p>
            <a:pPr lvl="2" eaLnBrk="1" hangingPunct="1"/>
            <a:endParaRPr lang="en-US" altLang="en-US">
              <a:ea typeface="ヒラギノ角ゴ Pro W3" pitchFamily="1" charset="-128"/>
            </a:endParaRPr>
          </a:p>
          <a:p>
            <a:pPr lvl="3" eaLnBrk="1" hangingPunct="1"/>
            <a:endParaRPr lang="en-US" altLang="en-US">
              <a:ea typeface="ヒラギノ角ゴ Pro W3" pitchFamily="1" charset="-128"/>
            </a:endParaRPr>
          </a:p>
          <a:p>
            <a:pPr lvl="2" eaLnBrk="1" hangingPunct="1"/>
            <a:endParaRPr lang="en-US" altLang="en-US">
              <a:ea typeface="ヒラギノ角ゴ Pro W3" pitchFamily="1" charset="-128"/>
            </a:endParaRPr>
          </a:p>
        </p:txBody>
      </p:sp>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98938"/>
            <a:ext cx="8686800" cy="136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title"/>
          </p:nvPr>
        </p:nvSpPr>
        <p:spPr/>
        <p:txBody>
          <a:bodyPr/>
          <a:lstStyle/>
          <a:p>
            <a:pPr eaLnBrk="1" hangingPunct="1"/>
            <a:r>
              <a:rPr lang="en-US" altLang="en-US">
                <a:ea typeface="ヒラギノ角ゴ Pro W3" pitchFamily="1" charset="-128"/>
              </a:rPr>
              <a:t>Measuring Return</a:t>
            </a:r>
          </a:p>
        </p:txBody>
      </p:sp>
      <p:sp>
        <p:nvSpPr>
          <p:cNvPr id="24579" name="Rectangle 8"/>
          <p:cNvSpPr>
            <a:spLocks noGrp="1" noChangeArrowheads="1"/>
          </p:cNvSpPr>
          <p:nvPr>
            <p:ph idx="1"/>
          </p:nvPr>
        </p:nvSpPr>
        <p:spPr/>
        <p:txBody>
          <a:bodyPr/>
          <a:lstStyle/>
          <a:p>
            <a:pPr eaLnBrk="1" hangingPunct="1"/>
            <a:r>
              <a:rPr lang="en-US" altLang="en-US">
                <a:ea typeface="ヒラギノ角ゴ Pro W3" pitchFamily="1" charset="-128"/>
              </a:rPr>
              <a:t>Real, Risk-Free, and Required Returns</a:t>
            </a:r>
          </a:p>
          <a:p>
            <a:pPr lvl="1" eaLnBrk="1" hangingPunct="1"/>
            <a:r>
              <a:rPr lang="en-US" altLang="en-US">
                <a:ea typeface="ヒラギノ角ゴ Pro W3" pitchFamily="1" charset="-128"/>
              </a:rPr>
              <a:t>Risk and Returns</a:t>
            </a:r>
          </a:p>
          <a:p>
            <a:pPr lvl="2" eaLnBrk="1" hangingPunct="1"/>
            <a:r>
              <a:rPr lang="en-US" altLang="en-US" b="1">
                <a:ea typeface="ヒラギノ角ゴ Pro W3" pitchFamily="1" charset="-128"/>
              </a:rPr>
              <a:t>Risk premium:</a:t>
            </a:r>
            <a:r>
              <a:rPr lang="en-US" altLang="en-US">
                <a:ea typeface="ヒラギノ角ゴ Pro W3" pitchFamily="1" charset="-128"/>
              </a:rPr>
              <a:t> Additional return an investor requires on a risky investment to compensate for risks based upon issue and issuer characteristics.</a:t>
            </a:r>
          </a:p>
          <a:p>
            <a:pPr lvl="3" eaLnBrk="1" hangingPunct="1"/>
            <a:r>
              <a:rPr lang="en-US" altLang="en-US">
                <a:ea typeface="ヒラギノ角ゴ Pro W3" pitchFamily="1" charset="-128"/>
              </a:rPr>
              <a:t>Issue characteristics are the type, maturity and features</a:t>
            </a:r>
          </a:p>
          <a:p>
            <a:pPr lvl="3" eaLnBrk="1" hangingPunct="1"/>
            <a:r>
              <a:rPr lang="en-US" altLang="en-US">
                <a:ea typeface="ヒラギノ角ゴ Pro W3" pitchFamily="1" charset="-128"/>
              </a:rPr>
              <a:t>Issuer characteristics are industry and company factors</a:t>
            </a:r>
          </a:p>
        </p:txBody>
      </p:sp>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292600"/>
            <a:ext cx="8686800" cy="137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title"/>
          </p:nvPr>
        </p:nvSpPr>
        <p:spPr/>
        <p:txBody>
          <a:bodyPr/>
          <a:lstStyle/>
          <a:p>
            <a:pPr eaLnBrk="1" hangingPunct="1"/>
            <a:r>
              <a:rPr lang="en-US" altLang="en-US">
                <a:ea typeface="ヒラギノ角ゴ Pro W3" pitchFamily="1" charset="-128"/>
              </a:rPr>
              <a:t>Measuring Return</a:t>
            </a:r>
          </a:p>
        </p:txBody>
      </p:sp>
      <p:sp>
        <p:nvSpPr>
          <p:cNvPr id="7171" name="Rectangle 8"/>
          <p:cNvSpPr>
            <a:spLocks noGrp="1" noChangeArrowheads="1"/>
          </p:cNvSpPr>
          <p:nvPr>
            <p:ph idx="1"/>
          </p:nvPr>
        </p:nvSpPr>
        <p:spPr/>
        <p:txBody>
          <a:bodyPr/>
          <a:lstStyle/>
          <a:p>
            <a:pPr eaLnBrk="1" hangingPunct="1">
              <a:defRPr/>
            </a:pPr>
            <a:r>
              <a:rPr lang="en-US" altLang="en-US" dirty="0"/>
              <a:t>Holding Period Return</a:t>
            </a:r>
          </a:p>
          <a:p>
            <a:pPr lvl="1" eaLnBrk="1" hangingPunct="1">
              <a:defRPr/>
            </a:pPr>
            <a:r>
              <a:rPr lang="en-US" altLang="en-US" b="1" dirty="0"/>
              <a:t>Holding period:</a:t>
            </a:r>
            <a:r>
              <a:rPr lang="en-US" altLang="en-US" dirty="0"/>
              <a:t> the period of time over which one wishes to measure the return on an investment.</a:t>
            </a:r>
          </a:p>
          <a:p>
            <a:pPr lvl="1" eaLnBrk="1" hangingPunct="1">
              <a:defRPr/>
            </a:pPr>
            <a:r>
              <a:rPr lang="en-US" altLang="en-US" dirty="0"/>
              <a:t>Understanding Return Components</a:t>
            </a:r>
          </a:p>
          <a:p>
            <a:pPr lvl="2" eaLnBrk="1" hangingPunct="1">
              <a:defRPr/>
            </a:pPr>
            <a:r>
              <a:rPr lang="en-US" altLang="en-US" b="1" dirty="0"/>
              <a:t>Realized Return:</a:t>
            </a:r>
            <a:r>
              <a:rPr lang="en-US" altLang="en-US" dirty="0"/>
              <a:t> income received by the investor during the investment period</a:t>
            </a:r>
          </a:p>
          <a:p>
            <a:pPr lvl="2" eaLnBrk="1" hangingPunct="1">
              <a:defRPr/>
            </a:pPr>
            <a:r>
              <a:rPr lang="en-US" altLang="en-US" b="1" dirty="0"/>
              <a:t>Paper Return:</a:t>
            </a:r>
            <a:r>
              <a:rPr lang="en-US" altLang="en-US" dirty="0"/>
              <a:t> the capital gain or loss that has been achieved but not yet realized (no sale has taken place)</a:t>
            </a:r>
          </a:p>
          <a:p>
            <a:pPr marL="0" indent="0" eaLnBrk="1" hangingPunct="1">
              <a:buFontTx/>
              <a:buNone/>
              <a:defRPr/>
            </a:pPr>
            <a:endParaRPr lang="en-US" altLang="en-US" dirty="0"/>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p:txBody>
          <a:bodyPr/>
          <a:lstStyle/>
          <a:p>
            <a:pPr eaLnBrk="1" hangingPunct="1"/>
            <a:r>
              <a:rPr lang="en-US" altLang="en-US">
                <a:ea typeface="ヒラギノ角ゴ Pro W3" pitchFamily="1" charset="-128"/>
              </a:rPr>
              <a:t>Measuring Return</a:t>
            </a:r>
          </a:p>
        </p:txBody>
      </p:sp>
      <p:sp>
        <p:nvSpPr>
          <p:cNvPr id="7171" name="Rectangle 8"/>
          <p:cNvSpPr>
            <a:spLocks noGrp="1" noChangeArrowheads="1"/>
          </p:cNvSpPr>
          <p:nvPr>
            <p:ph idx="1"/>
          </p:nvPr>
        </p:nvSpPr>
        <p:spPr/>
        <p:txBody>
          <a:bodyPr>
            <a:normAutofit lnSpcReduction="10000"/>
          </a:bodyPr>
          <a:lstStyle/>
          <a:p>
            <a:pPr eaLnBrk="1" hangingPunct="1">
              <a:defRPr/>
            </a:pPr>
            <a:r>
              <a:rPr lang="en-US" altLang="en-US" dirty="0"/>
              <a:t>Holding Period Return</a:t>
            </a:r>
          </a:p>
          <a:p>
            <a:pPr lvl="1" eaLnBrk="1" hangingPunct="1">
              <a:defRPr/>
            </a:pPr>
            <a:r>
              <a:rPr lang="en-US" altLang="en-US" dirty="0"/>
              <a:t>Computing the Holding Period Return</a:t>
            </a:r>
          </a:p>
          <a:p>
            <a:pPr lvl="2" eaLnBrk="1" hangingPunct="1">
              <a:defRPr/>
            </a:pPr>
            <a:r>
              <a:rPr lang="en-US" altLang="en-US" dirty="0"/>
              <a:t>Holding Period Return (HPR): the total return earned from holding an investment for a specified time (the holding period); usually one year or less.</a:t>
            </a:r>
          </a:p>
          <a:p>
            <a:pPr lvl="2" eaLnBrk="1" hangingPunct="1">
              <a:defRPr/>
            </a:pPr>
            <a:endParaRPr lang="en-US" altLang="en-US" dirty="0"/>
          </a:p>
          <a:p>
            <a:pPr lvl="2" eaLnBrk="1" hangingPunct="1">
              <a:defRPr/>
            </a:pPr>
            <a:endParaRPr lang="en-US" altLang="en-US" dirty="0"/>
          </a:p>
          <a:p>
            <a:pPr lvl="2" eaLnBrk="1" hangingPunct="1">
              <a:defRPr/>
            </a:pPr>
            <a:endParaRPr lang="en-US" altLang="en-US" dirty="0"/>
          </a:p>
          <a:p>
            <a:pPr lvl="2" eaLnBrk="1" hangingPunct="1">
              <a:defRPr/>
            </a:pPr>
            <a:endParaRPr lang="en-US" altLang="en-US" dirty="0"/>
          </a:p>
          <a:p>
            <a:pPr lvl="2" eaLnBrk="1" hangingPunct="1">
              <a:defRPr/>
            </a:pPr>
            <a:endParaRPr lang="en-US" altLang="en-US" dirty="0"/>
          </a:p>
          <a:p>
            <a:pPr lvl="2" eaLnBrk="1" hangingPunct="1">
              <a:defRPr/>
            </a:pPr>
            <a:endParaRPr lang="en-US" altLang="en-US" dirty="0"/>
          </a:p>
          <a:p>
            <a:pPr marL="914400" lvl="2" indent="0" eaLnBrk="1" hangingPunct="1">
              <a:buFontTx/>
              <a:buNone/>
              <a:defRPr/>
            </a:pPr>
            <a:endParaRPr lang="en-US" altLang="en-US" dirty="0"/>
          </a:p>
          <a:p>
            <a:pPr lvl="1" eaLnBrk="1" hangingPunct="1">
              <a:defRPr/>
            </a:pPr>
            <a:r>
              <a:rPr lang="en-US" altLang="en-US" dirty="0"/>
              <a:t>Using the HPR in Investment Decisions</a:t>
            </a:r>
          </a:p>
          <a:p>
            <a:pPr lvl="2" eaLnBrk="1" hangingPunct="1">
              <a:defRPr/>
            </a:pPr>
            <a:r>
              <a:rPr lang="en-US" altLang="en-US" dirty="0"/>
              <a:t>HPR offers a relative comparison, by dividing the total return by the amount of the investment.</a:t>
            </a:r>
          </a:p>
        </p:txBody>
      </p:sp>
      <p:pic>
        <p:nvPicPr>
          <p:cNvPr id="2662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563" y="3049588"/>
            <a:ext cx="6526212" cy="138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662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5563" y="4340225"/>
            <a:ext cx="6526212" cy="96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p:txBody>
          <a:bodyPr/>
          <a:lstStyle/>
          <a:p>
            <a:pPr eaLnBrk="1" hangingPunct="1"/>
            <a:r>
              <a:rPr lang="en-US" altLang="en-US">
                <a:ea typeface="ヒラギノ角ゴ Pro W3" pitchFamily="1" charset="-128"/>
              </a:rPr>
              <a:t>Table 4.6  Key Financial Variables for Four Investments</a:t>
            </a:r>
          </a:p>
        </p:txBody>
      </p:sp>
      <p:pic>
        <p:nvPicPr>
          <p:cNvPr id="276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58900"/>
            <a:ext cx="8686800" cy="456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title"/>
          </p:nvPr>
        </p:nvSpPr>
        <p:spPr/>
        <p:txBody>
          <a:bodyPr/>
          <a:lstStyle/>
          <a:p>
            <a:pPr eaLnBrk="1" hangingPunct="1"/>
            <a:r>
              <a:rPr lang="en-US" altLang="en-US">
                <a:ea typeface="ヒラギノ角ゴ Pro W3" pitchFamily="1" charset="-128"/>
              </a:rPr>
              <a:t>Measuring Return</a:t>
            </a:r>
          </a:p>
        </p:txBody>
      </p:sp>
      <p:sp>
        <p:nvSpPr>
          <p:cNvPr id="28675" name="Rectangle 8"/>
          <p:cNvSpPr>
            <a:spLocks noGrp="1" noChangeArrowheads="1"/>
          </p:cNvSpPr>
          <p:nvPr>
            <p:ph idx="1"/>
          </p:nvPr>
        </p:nvSpPr>
        <p:spPr/>
        <p:txBody>
          <a:bodyPr/>
          <a:lstStyle/>
          <a:p>
            <a:pPr eaLnBrk="1" hangingPunct="1"/>
            <a:r>
              <a:rPr lang="en-US" altLang="en-US">
                <a:ea typeface="ヒラギノ角ゴ Pro W3" pitchFamily="1" charset="-128"/>
              </a:rPr>
              <a:t>The Internal Rate of Return</a:t>
            </a:r>
          </a:p>
          <a:p>
            <a:pPr lvl="1" eaLnBrk="1" hangingPunct="1"/>
            <a:r>
              <a:rPr lang="en-US" altLang="en-US" b="1">
                <a:ea typeface="ヒラギノ角ゴ Pro W3" pitchFamily="1" charset="-128"/>
              </a:rPr>
              <a:t>Internal Rate of Return:</a:t>
            </a:r>
            <a:r>
              <a:rPr lang="en-US" altLang="en-US">
                <a:ea typeface="ヒラギノ角ゴ Pro W3" pitchFamily="1" charset="-128"/>
              </a:rPr>
              <a:t> The discount rate that equates an investment’s cost to the present value of the benefits that it provides for the investor.</a:t>
            </a:r>
          </a:p>
          <a:p>
            <a:pPr lvl="1" eaLnBrk="1" hangingPunct="1"/>
            <a:r>
              <a:rPr lang="en-US" altLang="en-US">
                <a:ea typeface="ヒラギノ角ゴ Pro W3" pitchFamily="1" charset="-128"/>
              </a:rPr>
              <a:t>IRR for a Single Cash Flow</a:t>
            </a:r>
          </a:p>
          <a:p>
            <a:pPr lvl="2" eaLnBrk="1" hangingPunct="1"/>
            <a:r>
              <a:rPr lang="en-US" altLang="en-US">
                <a:ea typeface="ヒラギノ角ゴ Pro W3" pitchFamily="1" charset="-128"/>
              </a:rPr>
              <a:t>E.g., investments such as U.S. savings bonds, stocks paying no dividends, and zero-coupon bonds, that provide no periodic income.  </a:t>
            </a:r>
          </a:p>
          <a:p>
            <a:pPr lvl="2" eaLnBrk="1" hangingPunct="1"/>
            <a:r>
              <a:rPr lang="en-US" altLang="en-US" b="1">
                <a:ea typeface="ヒラギノ角ゴ Pro W3" pitchFamily="1" charset="-128"/>
              </a:rPr>
              <a:t>Example:</a:t>
            </a:r>
            <a:r>
              <a:rPr lang="en-US" altLang="en-US">
                <a:ea typeface="ヒラギノ角ゴ Pro W3" pitchFamily="1" charset="-128"/>
              </a:rPr>
              <a:t> What is </a:t>
            </a:r>
            <a:br>
              <a:rPr lang="en-US" altLang="en-US">
                <a:ea typeface="ヒラギノ角ゴ Pro W3" pitchFamily="1" charset="-128"/>
              </a:rPr>
            </a:br>
            <a:r>
              <a:rPr lang="en-US" altLang="en-US">
                <a:ea typeface="ヒラギノ角ゴ Pro W3" pitchFamily="1" charset="-128"/>
              </a:rPr>
              <a:t>the yield (IRR) on an investment </a:t>
            </a:r>
            <a:br>
              <a:rPr lang="en-US" altLang="en-US">
                <a:ea typeface="ヒラギノ角ゴ Pro W3" pitchFamily="1" charset="-128"/>
              </a:rPr>
            </a:br>
            <a:r>
              <a:rPr lang="en-US" altLang="en-US">
                <a:ea typeface="ヒラギノ角ゴ Pro W3" pitchFamily="1" charset="-128"/>
              </a:rPr>
              <a:t>costing $1,000 today that you </a:t>
            </a:r>
            <a:br>
              <a:rPr lang="en-US" altLang="en-US">
                <a:ea typeface="ヒラギノ角ゴ Pro W3" pitchFamily="1" charset="-128"/>
              </a:rPr>
            </a:br>
            <a:r>
              <a:rPr lang="en-US" altLang="en-US">
                <a:ea typeface="ヒラギノ角ゴ Pro W3" pitchFamily="1" charset="-128"/>
              </a:rPr>
              <a:t>expect will be worth $1,400 at </a:t>
            </a:r>
            <a:br>
              <a:rPr lang="en-US" altLang="en-US">
                <a:ea typeface="ヒラギノ角ゴ Pro W3" pitchFamily="1" charset="-128"/>
              </a:rPr>
            </a:br>
            <a:r>
              <a:rPr lang="en-US" altLang="en-US">
                <a:ea typeface="ヒラギノ角ゴ Pro W3" pitchFamily="1" charset="-128"/>
              </a:rPr>
              <a:t>the end of a 5-year holding period?</a:t>
            </a:r>
          </a:p>
        </p:txBody>
      </p:sp>
      <p:pic>
        <p:nvPicPr>
          <p:cNvPr id="28676" name="Picture 4" descr="spreadsheet_slide_18.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2713" y="3865563"/>
            <a:ext cx="1741487"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B362-1184-43E7-871E-F483985C562B}"/>
              </a:ext>
            </a:extLst>
          </p:cNvPr>
          <p:cNvSpPr>
            <a:spLocks noGrp="1"/>
          </p:cNvSpPr>
          <p:nvPr>
            <p:ph type="title"/>
          </p:nvPr>
        </p:nvSpPr>
        <p:spPr>
          <a:xfrm>
            <a:off x="1600200" y="0"/>
            <a:ext cx="7543800" cy="857250"/>
          </a:xfrm>
        </p:spPr>
        <p:txBody>
          <a:bodyPr/>
          <a:lstStyle/>
          <a:p>
            <a:r>
              <a:rPr lang="en-US" sz="2800" dirty="0"/>
              <a:t>Meezan Equity Fund Performance</a:t>
            </a:r>
          </a:p>
        </p:txBody>
      </p:sp>
      <p:pic>
        <p:nvPicPr>
          <p:cNvPr id="3" name="Picture 2">
            <a:extLst>
              <a:ext uri="{FF2B5EF4-FFF2-40B4-BE49-F238E27FC236}">
                <a16:creationId xmlns:a16="http://schemas.microsoft.com/office/drawing/2014/main" id="{775CC1ED-6D21-4A14-89AC-C52151C80447}"/>
              </a:ext>
            </a:extLst>
          </p:cNvPr>
          <p:cNvPicPr>
            <a:picLocks noChangeAspect="1"/>
          </p:cNvPicPr>
          <p:nvPr/>
        </p:nvPicPr>
        <p:blipFill>
          <a:blip r:embed="rId3"/>
          <a:stretch>
            <a:fillRect/>
          </a:stretch>
        </p:blipFill>
        <p:spPr>
          <a:xfrm>
            <a:off x="0" y="857250"/>
            <a:ext cx="9144000" cy="5523002"/>
          </a:xfrm>
          <a:prstGeom prst="rect">
            <a:avLst/>
          </a:prstGeom>
        </p:spPr>
      </p:pic>
    </p:spTree>
    <p:extLst>
      <p:ext uri="{BB962C8B-B14F-4D97-AF65-F5344CB8AC3E}">
        <p14:creationId xmlns:p14="http://schemas.microsoft.com/office/powerpoint/2010/main" val="3546877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altLang="en-US" sz="2800">
                <a:ea typeface="ヒラギノ角ゴ Pro W3" pitchFamily="1" charset="-128"/>
              </a:rPr>
              <a:t>Measuring Return</a:t>
            </a:r>
            <a:endParaRPr lang="en-US" altLang="en-US">
              <a:solidFill>
                <a:srgbClr val="FF0000"/>
              </a:solidFill>
              <a:ea typeface="ヒラギノ角ゴ Pro W3" pitchFamily="1" charset="-128"/>
            </a:endParaRPr>
          </a:p>
        </p:txBody>
      </p:sp>
      <p:pic>
        <p:nvPicPr>
          <p:cNvPr id="296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00" y="1473200"/>
            <a:ext cx="806608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title"/>
          </p:nvPr>
        </p:nvSpPr>
        <p:spPr/>
        <p:txBody>
          <a:bodyPr/>
          <a:lstStyle/>
          <a:p>
            <a:pPr eaLnBrk="1" hangingPunct="1"/>
            <a:r>
              <a:rPr lang="en-US" altLang="en-US">
                <a:ea typeface="ヒラギノ角ゴ Pro W3" pitchFamily="1" charset="-128"/>
              </a:rPr>
              <a:t>Measuring Return</a:t>
            </a:r>
          </a:p>
        </p:txBody>
      </p:sp>
      <p:sp>
        <p:nvSpPr>
          <p:cNvPr id="30723" name="Rectangle 8"/>
          <p:cNvSpPr>
            <a:spLocks noGrp="1" noChangeArrowheads="1"/>
          </p:cNvSpPr>
          <p:nvPr>
            <p:ph idx="1"/>
          </p:nvPr>
        </p:nvSpPr>
        <p:spPr/>
        <p:txBody>
          <a:bodyPr/>
          <a:lstStyle/>
          <a:p>
            <a:pPr eaLnBrk="1" hangingPunct="1"/>
            <a:r>
              <a:rPr lang="en-US" altLang="en-US">
                <a:ea typeface="ヒラギノ角ゴ Pro W3" pitchFamily="1" charset="-128"/>
              </a:rPr>
              <a:t>The Internal Rate of Return</a:t>
            </a:r>
          </a:p>
          <a:p>
            <a:pPr lvl="1" eaLnBrk="1" hangingPunct="1"/>
            <a:r>
              <a:rPr lang="en-US" altLang="en-US">
                <a:ea typeface="ヒラギノ角ゴ Pro W3" pitchFamily="1" charset="-128"/>
              </a:rPr>
              <a:t>IRR for a Stream of Income</a:t>
            </a:r>
          </a:p>
          <a:p>
            <a:pPr lvl="2" eaLnBrk="1" hangingPunct="1"/>
            <a:r>
              <a:rPr lang="en-US" altLang="en-US">
                <a:ea typeface="ヒラギノ角ゴ Pro W3" pitchFamily="1" charset="-128"/>
              </a:rPr>
              <a:t>Investments such as income-oriented stocks and bonds typically provide the investor with an income stream. </a:t>
            </a:r>
          </a:p>
          <a:p>
            <a:pPr lvl="2" eaLnBrk="1" hangingPunct="1"/>
            <a:r>
              <a:rPr lang="en-US" altLang="en-US">
                <a:ea typeface="ヒラギノ角ゴ Pro W3" pitchFamily="1" charset="-128"/>
              </a:rPr>
              <a:t>The IRR on an investment that pays income periodically is the discount rate that equates the present value of the investment’s cash flows to its current price.</a:t>
            </a: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a:ea typeface="ヒラギノ角ゴ Pro W3" pitchFamily="1" charset="-128"/>
              </a:rPr>
              <a:t>Table 4.7 Present Value Applied to an Investment</a:t>
            </a:r>
          </a:p>
        </p:txBody>
      </p:sp>
      <p:pic>
        <p:nvPicPr>
          <p:cNvPr id="317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25600"/>
            <a:ext cx="8686800" cy="360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p:txBody>
          <a:bodyPr/>
          <a:lstStyle/>
          <a:p>
            <a:pPr eaLnBrk="1" hangingPunct="1"/>
            <a:r>
              <a:rPr lang="en-US" altLang="en-US">
                <a:ea typeface="ヒラギノ角ゴ Pro W3" pitchFamily="1" charset="-128"/>
              </a:rPr>
              <a:t>The Concept of Return</a:t>
            </a:r>
          </a:p>
        </p:txBody>
      </p:sp>
      <p:sp>
        <p:nvSpPr>
          <p:cNvPr id="9218" name="Rectangle 9"/>
          <p:cNvSpPr>
            <a:spLocks noGrp="1" noChangeArrowheads="1"/>
          </p:cNvSpPr>
          <p:nvPr>
            <p:ph idx="1"/>
          </p:nvPr>
        </p:nvSpPr>
        <p:spPr/>
        <p:txBody>
          <a:bodyPr>
            <a:normAutofit/>
          </a:bodyPr>
          <a:lstStyle/>
          <a:p>
            <a:pPr marL="0" indent="0" eaLnBrk="1" hangingPunct="1">
              <a:buFontTx/>
              <a:buNone/>
              <a:defRPr/>
            </a:pPr>
            <a:r>
              <a:rPr lang="en-US" altLang="en-US" b="1" dirty="0"/>
              <a:t>Return:</a:t>
            </a:r>
            <a:r>
              <a:rPr lang="en-US" altLang="en-US" dirty="0"/>
              <a:t> the level of profit from an investment—that is, the reward for investing.</a:t>
            </a:r>
          </a:p>
          <a:p>
            <a:pPr eaLnBrk="1" hangingPunct="1">
              <a:defRPr/>
            </a:pPr>
            <a:r>
              <a:rPr lang="en-US" altLang="en-US" dirty="0"/>
              <a:t>Components of Return</a:t>
            </a:r>
          </a:p>
          <a:p>
            <a:pPr eaLnBrk="1" hangingPunct="1">
              <a:defRPr/>
            </a:pPr>
            <a:r>
              <a:rPr lang="en-US" altLang="en-US" dirty="0"/>
              <a:t>Why Return is Important</a:t>
            </a:r>
          </a:p>
          <a:p>
            <a:pPr eaLnBrk="1" hangingPunct="1">
              <a:defRPr/>
            </a:pPr>
            <a:r>
              <a:rPr lang="en-US" altLang="en-US" dirty="0"/>
              <a:t>Level of Return</a:t>
            </a:r>
          </a:p>
          <a:p>
            <a:pPr eaLnBrk="1" hangingPunct="1">
              <a:defRPr/>
            </a:pPr>
            <a:r>
              <a:rPr lang="en-US" altLang="en-US" dirty="0"/>
              <a:t>Historical Returns</a:t>
            </a:r>
          </a:p>
          <a:p>
            <a:pPr eaLnBrk="1" hangingPunct="1">
              <a:defRPr/>
            </a:pPr>
            <a:r>
              <a:rPr lang="en-US" altLang="en-US" dirty="0"/>
              <a:t>The Time Value of Money and Returns</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US" altLang="en-US" sz="2800">
                <a:ea typeface="ヒラギノ角ゴ Pro W3" pitchFamily="1" charset="-128"/>
              </a:rPr>
              <a:t>Measuring Return</a:t>
            </a:r>
            <a:endParaRPr lang="en-US" altLang="en-US">
              <a:solidFill>
                <a:srgbClr val="FF0000"/>
              </a:solidFill>
              <a:ea typeface="ヒラギノ角ゴ Pro W3" pitchFamily="1" charset="-128"/>
            </a:endParaRPr>
          </a:p>
        </p:txBody>
      </p:sp>
      <p:pic>
        <p:nvPicPr>
          <p:cNvPr id="3277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300" y="1498600"/>
            <a:ext cx="586581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title"/>
          </p:nvPr>
        </p:nvSpPr>
        <p:spPr/>
        <p:txBody>
          <a:bodyPr/>
          <a:lstStyle/>
          <a:p>
            <a:pPr eaLnBrk="1" hangingPunct="1"/>
            <a:r>
              <a:rPr lang="en-US" altLang="en-US">
                <a:ea typeface="ヒラギノ角ゴ Pro W3" pitchFamily="1" charset="-128"/>
              </a:rPr>
              <a:t>Measuring Return</a:t>
            </a:r>
          </a:p>
        </p:txBody>
      </p:sp>
      <p:sp>
        <p:nvSpPr>
          <p:cNvPr id="33795" name="Rectangle 8"/>
          <p:cNvSpPr>
            <a:spLocks noGrp="1" noChangeArrowheads="1"/>
          </p:cNvSpPr>
          <p:nvPr>
            <p:ph idx="1"/>
          </p:nvPr>
        </p:nvSpPr>
        <p:spPr/>
        <p:txBody>
          <a:bodyPr/>
          <a:lstStyle/>
          <a:p>
            <a:pPr eaLnBrk="1" hangingPunct="1"/>
            <a:r>
              <a:rPr lang="en-US" altLang="en-US">
                <a:ea typeface="ヒラギノ角ゴ Pro W3" pitchFamily="1" charset="-128"/>
              </a:rPr>
              <a:t>The Internal Rate of Return</a:t>
            </a:r>
          </a:p>
          <a:p>
            <a:pPr lvl="1" eaLnBrk="1" hangingPunct="1"/>
            <a:r>
              <a:rPr lang="en-US" altLang="en-US">
                <a:ea typeface="ヒラギノ角ゴ Pro W3" pitchFamily="1" charset="-128"/>
              </a:rPr>
              <a:t>Interest on Interest: The Critical Assumption</a:t>
            </a:r>
          </a:p>
          <a:p>
            <a:pPr lvl="2" eaLnBrk="1" hangingPunct="1"/>
            <a:r>
              <a:rPr lang="en-US" altLang="en-US">
                <a:ea typeface="ヒラギノ角ゴ Pro W3" pitchFamily="1" charset="-128"/>
              </a:rPr>
              <a:t>Using IRR to measure return assumes </a:t>
            </a:r>
            <a:br>
              <a:rPr lang="en-US" altLang="en-US">
                <a:ea typeface="ヒラギノ角ゴ Pro W3" pitchFamily="1" charset="-128"/>
              </a:rPr>
            </a:br>
            <a:r>
              <a:rPr lang="en-US" altLang="en-US">
                <a:ea typeface="ヒラギノ角ゴ Pro W3" pitchFamily="1" charset="-128"/>
              </a:rPr>
              <a:t>that all income earned over the investment </a:t>
            </a:r>
            <a:br>
              <a:rPr lang="en-US" altLang="en-US">
                <a:ea typeface="ヒラギノ角ゴ Pro W3" pitchFamily="1" charset="-128"/>
              </a:rPr>
            </a:br>
            <a:r>
              <a:rPr lang="en-US" altLang="en-US">
                <a:ea typeface="ヒラギノ角ゴ Pro W3" pitchFamily="1" charset="-128"/>
              </a:rPr>
              <a:t>horizon is </a:t>
            </a:r>
            <a:r>
              <a:rPr lang="en-US" altLang="en-US" i="1">
                <a:ea typeface="ヒラギノ角ゴ Pro W3" pitchFamily="1" charset="-128"/>
              </a:rPr>
              <a:t>reinvested</a:t>
            </a:r>
            <a:r>
              <a:rPr lang="en-US" altLang="en-US">
                <a:ea typeface="ヒラギノ角ゴ Pro W3" pitchFamily="1" charset="-128"/>
              </a:rPr>
              <a:t> at the same rate as the </a:t>
            </a:r>
            <a:br>
              <a:rPr lang="en-US" altLang="en-US">
                <a:ea typeface="ヒラギノ角ゴ Pro W3" pitchFamily="1" charset="-128"/>
              </a:rPr>
            </a:br>
            <a:r>
              <a:rPr lang="en-US" altLang="en-US">
                <a:ea typeface="ヒラギノ角ゴ Pro W3" pitchFamily="1" charset="-128"/>
              </a:rPr>
              <a:t>original investment.</a:t>
            </a:r>
          </a:p>
          <a:p>
            <a:pPr lvl="2" eaLnBrk="1" hangingPunct="1"/>
            <a:r>
              <a:rPr lang="en-US" altLang="en-US" b="1">
                <a:ea typeface="ヒラギノ角ゴ Pro W3" pitchFamily="1" charset="-128"/>
              </a:rPr>
              <a:t>Reinvestment Rate:</a:t>
            </a:r>
            <a:r>
              <a:rPr lang="en-US" altLang="en-US">
                <a:ea typeface="ヒラギノ角ゴ Pro W3" pitchFamily="1" charset="-128"/>
              </a:rPr>
              <a:t> the rate of return earned on interest or other income received from an investment over its investment horizon.</a:t>
            </a:r>
          </a:p>
          <a:p>
            <a:pPr lvl="2" eaLnBrk="1" hangingPunct="1"/>
            <a:r>
              <a:rPr lang="en-US" altLang="en-US" b="1">
                <a:ea typeface="ヒラギノ角ゴ Pro W3" pitchFamily="1" charset="-128"/>
              </a:rPr>
              <a:t>Fully compounded rate of return:</a:t>
            </a:r>
            <a:r>
              <a:rPr lang="en-US" altLang="en-US">
                <a:ea typeface="ヒラギノ角ゴ Pro W3" pitchFamily="1" charset="-128"/>
              </a:rPr>
              <a:t> is the rate of return that includes interest earned on interest.</a:t>
            </a: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p:txBody>
          <a:bodyPr/>
          <a:lstStyle/>
          <a:p>
            <a:pPr eaLnBrk="1" hangingPunct="1"/>
            <a:r>
              <a:rPr lang="en-US" altLang="en-US">
                <a:ea typeface="ヒラギノ角ゴ Pro W3" pitchFamily="1" charset="-128"/>
              </a:rPr>
              <a:t>Figure 4.1  Earning Interest on Interest</a:t>
            </a:r>
          </a:p>
        </p:txBody>
      </p:sp>
      <p:pic>
        <p:nvPicPr>
          <p:cNvPr id="348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500" y="1506538"/>
            <a:ext cx="673576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title"/>
          </p:nvPr>
        </p:nvSpPr>
        <p:spPr/>
        <p:txBody>
          <a:bodyPr/>
          <a:lstStyle/>
          <a:p>
            <a:pPr eaLnBrk="1" hangingPunct="1"/>
            <a:r>
              <a:rPr lang="en-US" altLang="en-US">
                <a:ea typeface="ヒラギノ角ゴ Pro W3" pitchFamily="1" charset="-128"/>
              </a:rPr>
              <a:t>Measuring Return</a:t>
            </a:r>
          </a:p>
        </p:txBody>
      </p:sp>
      <p:sp>
        <p:nvSpPr>
          <p:cNvPr id="35843" name="Rectangle 8"/>
          <p:cNvSpPr>
            <a:spLocks noGrp="1" noChangeArrowheads="1"/>
          </p:cNvSpPr>
          <p:nvPr>
            <p:ph idx="1"/>
          </p:nvPr>
        </p:nvSpPr>
        <p:spPr>
          <a:xfrm>
            <a:off x="381000" y="1447800"/>
            <a:ext cx="4748213" cy="4854575"/>
          </a:xfrm>
        </p:spPr>
        <p:txBody>
          <a:bodyPr/>
          <a:lstStyle/>
          <a:p>
            <a:pPr eaLnBrk="1" hangingPunct="1"/>
            <a:r>
              <a:rPr lang="en-US" altLang="en-US">
                <a:ea typeface="ヒラギノ角ゴ Pro W3" pitchFamily="1" charset="-128"/>
              </a:rPr>
              <a:t>Finding Growth Rates</a:t>
            </a:r>
          </a:p>
          <a:p>
            <a:pPr lvl="1" eaLnBrk="1" hangingPunct="1"/>
            <a:r>
              <a:rPr lang="en-US" altLang="en-US" b="1">
                <a:ea typeface="ヒラギノ角ゴ Pro W3" pitchFamily="1" charset="-128"/>
              </a:rPr>
              <a:t>Rate of Growth:</a:t>
            </a:r>
            <a:r>
              <a:rPr lang="en-US" altLang="en-US">
                <a:ea typeface="ヒラギノ角ゴ Pro W3" pitchFamily="1" charset="-128"/>
              </a:rPr>
              <a:t> The compound annual </a:t>
            </a:r>
            <a:r>
              <a:rPr lang="en-US" altLang="en-US" i="1">
                <a:ea typeface="ヒラギノ角ゴ Pro W3" pitchFamily="1" charset="-128"/>
              </a:rPr>
              <a:t>rate of change</a:t>
            </a:r>
            <a:r>
              <a:rPr lang="en-US" altLang="en-US">
                <a:ea typeface="ヒラギノ角ゴ Pro W3" pitchFamily="1" charset="-128"/>
              </a:rPr>
              <a:t> in some financial quantity, such as the price of a stock or the size of its dividend.</a:t>
            </a:r>
          </a:p>
          <a:p>
            <a:pPr lvl="1" eaLnBrk="1" hangingPunct="1"/>
            <a:r>
              <a:rPr lang="en-US" altLang="en-US">
                <a:ea typeface="ヒラギノ角ゴ Pro W3" pitchFamily="1" charset="-128"/>
              </a:rPr>
              <a:t>	Growth Rate Example:  </a:t>
            </a:r>
          </a:p>
          <a:p>
            <a:pPr lvl="2" eaLnBrk="1" hangingPunct="1"/>
            <a:r>
              <a:rPr lang="en-US" altLang="en-US">
                <a:ea typeface="ヒラギノ角ゴ Pro W3" pitchFamily="1" charset="-128"/>
              </a:rPr>
              <a:t>Reference Exxon’s dividends from Table 4.3, shown earlier	</a:t>
            </a:r>
          </a:p>
        </p:txBody>
      </p:sp>
      <p:pic>
        <p:nvPicPr>
          <p:cNvPr id="358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063" y="160338"/>
            <a:ext cx="1724025" cy="239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58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9213" y="2598738"/>
            <a:ext cx="3833812" cy="363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Grp="1" noChangeArrowheads="1"/>
          </p:cNvSpPr>
          <p:nvPr>
            <p:ph type="title"/>
          </p:nvPr>
        </p:nvSpPr>
        <p:spPr/>
        <p:txBody>
          <a:bodyPr/>
          <a:lstStyle/>
          <a:p>
            <a:pPr eaLnBrk="1" hangingPunct="1"/>
            <a:r>
              <a:rPr lang="en-US" altLang="en-US">
                <a:ea typeface="ヒラギノ角ゴ Pro W3" pitchFamily="1" charset="-128"/>
              </a:rPr>
              <a:t>Risk: The Other Side of the Coin</a:t>
            </a:r>
          </a:p>
        </p:txBody>
      </p:sp>
      <p:sp>
        <p:nvSpPr>
          <p:cNvPr id="36867" name="Rectangle 9"/>
          <p:cNvSpPr>
            <a:spLocks noGrp="1" noChangeArrowheads="1"/>
          </p:cNvSpPr>
          <p:nvPr>
            <p:ph idx="1"/>
          </p:nvPr>
        </p:nvSpPr>
        <p:spPr/>
        <p:txBody>
          <a:bodyPr/>
          <a:lstStyle/>
          <a:p>
            <a:pPr eaLnBrk="1" hangingPunct="1"/>
            <a:r>
              <a:rPr lang="en-US" altLang="en-US" b="1">
                <a:ea typeface="ヒラギノ角ゴ Pro W3" pitchFamily="1" charset="-128"/>
              </a:rPr>
              <a:t>Risk:</a:t>
            </a:r>
            <a:r>
              <a:rPr lang="en-US" altLang="en-US">
                <a:ea typeface="ヒラギノ角ゴ Pro W3" pitchFamily="1" charset="-128"/>
              </a:rPr>
              <a:t> the uncertainty surrounding the actual return that an investment will generate.</a:t>
            </a:r>
          </a:p>
          <a:p>
            <a:pPr eaLnBrk="1" hangingPunct="1"/>
            <a:r>
              <a:rPr lang="en-US" altLang="en-US" b="1">
                <a:ea typeface="ヒラギノ角ゴ Pro W3" pitchFamily="1" charset="-128"/>
              </a:rPr>
              <a:t>Risk-Return Tradeoff: </a:t>
            </a:r>
            <a:r>
              <a:rPr lang="en-US" altLang="en-US">
                <a:ea typeface="ヒラギノ角ゴ Pro W3" pitchFamily="1" charset="-128"/>
              </a:rPr>
              <a:t>the relationship between risk and return in which investors want to obtain the highest possible return for the level of risk that they are willing to take.</a:t>
            </a:r>
          </a:p>
          <a:p>
            <a:pPr eaLnBrk="1" hangingPunct="1"/>
            <a:r>
              <a:rPr lang="en-US" altLang="en-US">
                <a:ea typeface="ヒラギノ角ゴ Pro W3" pitchFamily="1" charset="-128"/>
              </a:rPr>
              <a:t>Sources of Risk</a:t>
            </a:r>
          </a:p>
          <a:p>
            <a:pPr eaLnBrk="1" hangingPunct="1"/>
            <a:r>
              <a:rPr lang="en-US" altLang="en-US">
                <a:ea typeface="ヒラギノ角ゴ Pro W3" pitchFamily="1" charset="-128"/>
              </a:rPr>
              <a:t>The Risk of a Single Asset</a:t>
            </a:r>
          </a:p>
          <a:p>
            <a:pPr eaLnBrk="1" hangingPunct="1"/>
            <a:r>
              <a:rPr lang="en-US" altLang="en-US">
                <a:ea typeface="ヒラギノ角ゴ Pro W3" pitchFamily="1" charset="-128"/>
              </a:rPr>
              <a:t>Assessing Risk</a:t>
            </a:r>
          </a:p>
          <a:p>
            <a:pPr eaLnBrk="1" hangingPunct="1"/>
            <a:r>
              <a:rPr lang="en-US" altLang="en-US">
                <a:ea typeface="ヒラギノ角ゴ Pro W3" pitchFamily="1" charset="-128"/>
              </a:rPr>
              <a:t>Steps in the Decision Process: Combining Return and Risk</a:t>
            </a:r>
          </a:p>
          <a:p>
            <a:pPr eaLnBrk="1" hangingPunct="1"/>
            <a:endParaRPr lang="en-US" altLang="en-US">
              <a:ea typeface="ヒラギノ角ゴ Pro W3" pitchFamily="1" charset="-128"/>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Grp="1" noChangeArrowheads="1"/>
          </p:cNvSpPr>
          <p:nvPr>
            <p:ph type="title"/>
          </p:nvPr>
        </p:nvSpPr>
        <p:spPr/>
        <p:txBody>
          <a:bodyPr/>
          <a:lstStyle/>
          <a:p>
            <a:pPr eaLnBrk="1" hangingPunct="1"/>
            <a:r>
              <a:rPr lang="en-US" altLang="en-US">
                <a:ea typeface="ヒラギノ角ゴ Pro W3" pitchFamily="1" charset="-128"/>
              </a:rPr>
              <a:t>Risk: The Other Side of the Coin</a:t>
            </a:r>
          </a:p>
        </p:txBody>
      </p:sp>
      <p:sp>
        <p:nvSpPr>
          <p:cNvPr id="37891" name="Rectangle 9"/>
          <p:cNvSpPr>
            <a:spLocks noGrp="1" noChangeArrowheads="1"/>
          </p:cNvSpPr>
          <p:nvPr>
            <p:ph idx="1"/>
          </p:nvPr>
        </p:nvSpPr>
        <p:spPr/>
        <p:txBody>
          <a:bodyPr/>
          <a:lstStyle/>
          <a:p>
            <a:pPr eaLnBrk="1" hangingPunct="1"/>
            <a:r>
              <a:rPr lang="en-US" altLang="en-US">
                <a:ea typeface="ヒラギノ角ゴ Pro W3" pitchFamily="1" charset="-128"/>
              </a:rPr>
              <a:t>Sources of Risk</a:t>
            </a:r>
          </a:p>
          <a:p>
            <a:pPr lvl="1" eaLnBrk="1" hangingPunct="1"/>
            <a:r>
              <a:rPr lang="en-US" altLang="en-US" b="1">
                <a:ea typeface="ヒラギノ角ゴ Pro W3" pitchFamily="1" charset="-128"/>
              </a:rPr>
              <a:t>Business Risk:</a:t>
            </a:r>
            <a:r>
              <a:rPr lang="en-US" altLang="en-US">
                <a:ea typeface="ヒラギノ角ゴ Pro W3" pitchFamily="1" charset="-128"/>
              </a:rPr>
              <a:t> the degree of uncertainty associated with an investment’s earnings and the investment’s ability to pay the returns (interest, principal, dividends) that investors expect.</a:t>
            </a:r>
          </a:p>
          <a:p>
            <a:pPr lvl="2" eaLnBrk="1" hangingPunct="1"/>
            <a:r>
              <a:rPr lang="en-US" altLang="en-US">
                <a:ea typeface="ヒラギノ角ゴ Pro W3" pitchFamily="1" charset="-128"/>
              </a:rPr>
              <a:t>Tied to a firm’s industry</a:t>
            </a:r>
          </a:p>
          <a:p>
            <a:pPr lvl="2" eaLnBrk="1" hangingPunct="1"/>
            <a:r>
              <a:rPr lang="en-US" altLang="en-US">
                <a:ea typeface="ヒラギノ角ゴ Pro W3" pitchFamily="1" charset="-128"/>
              </a:rPr>
              <a:t>Generally, investments from similar kinds of firms have similar business risk</a:t>
            </a:r>
          </a:p>
          <a:p>
            <a:pPr lvl="2" eaLnBrk="1" hangingPunct="1"/>
            <a:r>
              <a:rPr lang="en-US" altLang="en-US">
                <a:ea typeface="ヒラギノ角ゴ Pro W3" pitchFamily="1" charset="-128"/>
              </a:rPr>
              <a:t>Differences in management, costs, and location can cause variation</a:t>
            </a:r>
          </a:p>
          <a:p>
            <a:pPr lvl="1" eaLnBrk="1" hangingPunct="1"/>
            <a:r>
              <a:rPr lang="en-US" altLang="en-US" b="1">
                <a:ea typeface="ヒラギノ角ゴ Pro W3" pitchFamily="1" charset="-128"/>
              </a:rPr>
              <a:t>Financial Risk:</a:t>
            </a:r>
            <a:r>
              <a:rPr lang="en-US" altLang="en-US">
                <a:ea typeface="ヒラギノ角ゴ Pro W3" pitchFamily="1" charset="-128"/>
              </a:rPr>
              <a:t> the increased uncertainty that results when a firm borrows money.</a:t>
            </a:r>
          </a:p>
          <a:p>
            <a:pPr lvl="2" eaLnBrk="1" hangingPunct="1"/>
            <a:r>
              <a:rPr lang="en-US" altLang="en-US">
                <a:ea typeface="ヒラギノ角ゴ Pro W3" pitchFamily="1" charset="-128"/>
              </a:rPr>
              <a:t>The more debt used to finance a firm, the greater its financial risk.</a:t>
            </a:r>
          </a:p>
          <a:p>
            <a:pPr lvl="1" eaLnBrk="1" hangingPunct="1"/>
            <a:endParaRPr lang="en-US" altLang="en-US">
              <a:ea typeface="ヒラギノ角ゴ Pro W3" pitchFamily="1" charset="-128"/>
            </a:endParaRPr>
          </a:p>
          <a:p>
            <a:pPr eaLnBrk="1" hangingPunct="1"/>
            <a:endParaRPr lang="en-US" altLang="en-US">
              <a:ea typeface="ヒラギノ角ゴ Pro W3" pitchFamily="1" charset="-128"/>
            </a:endParaRP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Grp="1" noChangeArrowheads="1"/>
          </p:cNvSpPr>
          <p:nvPr>
            <p:ph type="title"/>
          </p:nvPr>
        </p:nvSpPr>
        <p:spPr/>
        <p:txBody>
          <a:bodyPr/>
          <a:lstStyle/>
          <a:p>
            <a:pPr eaLnBrk="1" hangingPunct="1"/>
            <a:r>
              <a:rPr lang="en-US" altLang="en-US">
                <a:ea typeface="ヒラギノ角ゴ Pro W3" pitchFamily="1" charset="-128"/>
              </a:rPr>
              <a:t>Risk: The Other Side of the Coin</a:t>
            </a:r>
          </a:p>
        </p:txBody>
      </p:sp>
      <p:sp>
        <p:nvSpPr>
          <p:cNvPr id="38915" name="Rectangle 9"/>
          <p:cNvSpPr>
            <a:spLocks noGrp="1" noChangeArrowheads="1"/>
          </p:cNvSpPr>
          <p:nvPr>
            <p:ph idx="1"/>
          </p:nvPr>
        </p:nvSpPr>
        <p:spPr/>
        <p:txBody>
          <a:bodyPr/>
          <a:lstStyle/>
          <a:p>
            <a:pPr eaLnBrk="1" hangingPunct="1"/>
            <a:r>
              <a:rPr lang="en-US" altLang="en-US">
                <a:ea typeface="ヒラギノ角ゴ Pro W3" pitchFamily="1" charset="-128"/>
              </a:rPr>
              <a:t>Sources of Risk</a:t>
            </a:r>
          </a:p>
          <a:p>
            <a:pPr lvl="1" eaLnBrk="1" hangingPunct="1"/>
            <a:r>
              <a:rPr lang="en-US" altLang="en-US" b="1">
                <a:ea typeface="ヒラギノ角ゴ Pro W3" pitchFamily="1" charset="-128"/>
              </a:rPr>
              <a:t>Purchasing Power Risk:</a:t>
            </a:r>
            <a:r>
              <a:rPr lang="en-US" altLang="en-US">
                <a:ea typeface="ヒラギノ角ゴ Pro W3" pitchFamily="1" charset="-128"/>
              </a:rPr>
              <a:t> the chance that unanticipated changes in price levels (inflation or deflation) will adversely affect investment returns. </a:t>
            </a:r>
          </a:p>
          <a:p>
            <a:pPr lvl="1" eaLnBrk="1" hangingPunct="1"/>
            <a:r>
              <a:rPr lang="en-US" altLang="en-US" b="1">
                <a:ea typeface="ヒラギノ角ゴ Pro W3" pitchFamily="1" charset="-128"/>
              </a:rPr>
              <a:t>Interest Rate Risk:</a:t>
            </a:r>
            <a:r>
              <a:rPr lang="en-US" altLang="en-US">
                <a:ea typeface="ヒラギノ角ゴ Pro W3" pitchFamily="1" charset="-128"/>
              </a:rPr>
              <a:t> the chance that changes in interest rates will adversely affect a security’s value.</a:t>
            </a:r>
          </a:p>
          <a:p>
            <a:pPr lvl="1" eaLnBrk="1" hangingPunct="1"/>
            <a:r>
              <a:rPr lang="en-US" altLang="en-US" b="1">
                <a:ea typeface="ヒラギノ角ゴ Pro W3" pitchFamily="1" charset="-128"/>
              </a:rPr>
              <a:t>Liquidity Risk:</a:t>
            </a:r>
            <a:r>
              <a:rPr lang="en-US" altLang="en-US">
                <a:ea typeface="ヒラギノ角ゴ Pro W3" pitchFamily="1" charset="-128"/>
              </a:rPr>
              <a:t> the risk of not being able to sell (liquidate) an investment quickly without reducing its price.</a:t>
            </a:r>
          </a:p>
          <a:p>
            <a:pPr lvl="1" eaLnBrk="1" hangingPunct="1"/>
            <a:r>
              <a:rPr lang="en-US" altLang="en-US" b="1">
                <a:ea typeface="ヒラギノ角ゴ Pro W3" pitchFamily="1" charset="-128"/>
              </a:rPr>
              <a:t>Tax Risk:</a:t>
            </a:r>
            <a:r>
              <a:rPr lang="en-US" altLang="en-US">
                <a:ea typeface="ヒラギノ角ゴ Pro W3" pitchFamily="1" charset="-128"/>
              </a:rPr>
              <a:t> The chance that Congress will make unfavorable changes in tax laws, driving down the after-tax returns and market values of certain investments.</a:t>
            </a: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Grp="1" noChangeArrowheads="1"/>
          </p:cNvSpPr>
          <p:nvPr>
            <p:ph type="title"/>
          </p:nvPr>
        </p:nvSpPr>
        <p:spPr/>
        <p:txBody>
          <a:bodyPr/>
          <a:lstStyle/>
          <a:p>
            <a:pPr eaLnBrk="1" hangingPunct="1"/>
            <a:r>
              <a:rPr lang="en-US" altLang="en-US">
                <a:ea typeface="ヒラギノ角ゴ Pro W3" pitchFamily="1" charset="-128"/>
              </a:rPr>
              <a:t>Risk: The Other Side of the Coin</a:t>
            </a:r>
          </a:p>
        </p:txBody>
      </p:sp>
      <p:sp>
        <p:nvSpPr>
          <p:cNvPr id="39939" name="Rectangle 9"/>
          <p:cNvSpPr>
            <a:spLocks noGrp="1" noChangeArrowheads="1"/>
          </p:cNvSpPr>
          <p:nvPr>
            <p:ph idx="1"/>
          </p:nvPr>
        </p:nvSpPr>
        <p:spPr/>
        <p:txBody>
          <a:bodyPr/>
          <a:lstStyle/>
          <a:p>
            <a:pPr eaLnBrk="1" hangingPunct="1"/>
            <a:r>
              <a:rPr lang="en-US" altLang="en-US">
                <a:ea typeface="ヒラギノ角ゴ Pro W3" pitchFamily="1" charset="-128"/>
              </a:rPr>
              <a:t>Sources of Risk</a:t>
            </a:r>
          </a:p>
          <a:p>
            <a:pPr lvl="1" eaLnBrk="1" hangingPunct="1"/>
            <a:r>
              <a:rPr lang="en-US" altLang="en-US" b="1">
                <a:ea typeface="ヒラギノ角ゴ Pro W3" pitchFamily="1" charset="-128"/>
              </a:rPr>
              <a:t>Event Risk:</a:t>
            </a:r>
            <a:r>
              <a:rPr lang="en-US" altLang="en-US">
                <a:ea typeface="ヒラギノ角ゴ Pro W3" pitchFamily="1" charset="-128"/>
              </a:rPr>
              <a:t> occurs when an unexpected event has a significant and unusually immediate effect on the underlying value of an investment.</a:t>
            </a:r>
          </a:p>
          <a:p>
            <a:pPr lvl="1" eaLnBrk="1" hangingPunct="1"/>
            <a:r>
              <a:rPr lang="en-US" altLang="en-US" b="1">
                <a:ea typeface="ヒラギノ角ゴ Pro W3" pitchFamily="1" charset="-128"/>
              </a:rPr>
              <a:t>Market Risk:</a:t>
            </a:r>
            <a:r>
              <a:rPr lang="en-US" altLang="en-US">
                <a:ea typeface="ヒラギノ角ゴ Pro W3" pitchFamily="1" charset="-128"/>
              </a:rPr>
              <a:t> the risk that investment returns will decline because of factors that affect the broader market, not just one company or one investment.</a:t>
            </a:r>
          </a:p>
          <a:p>
            <a:pPr lvl="2" eaLnBrk="1" hangingPunct="1"/>
            <a:r>
              <a:rPr lang="en-US" altLang="en-US">
                <a:ea typeface="ヒラギノ角ゴ Pro W3" pitchFamily="1" charset="-128"/>
              </a:rPr>
              <a:t>Examples: political, economic, and social events as well as changes in investor tastes and preferences</a:t>
            </a:r>
          </a:p>
          <a:p>
            <a:pPr lvl="2" eaLnBrk="1" hangingPunct="1"/>
            <a:r>
              <a:rPr lang="en-US" altLang="en-US">
                <a:ea typeface="ヒラギノ角ゴ Pro W3" pitchFamily="1" charset="-128"/>
              </a:rPr>
              <a:t>Actually embodies a number of risks including purchasing power risk, interest rate risk, and tax risk.</a:t>
            </a: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title"/>
          </p:nvPr>
        </p:nvSpPr>
        <p:spPr/>
        <p:txBody>
          <a:bodyPr/>
          <a:lstStyle/>
          <a:p>
            <a:pPr eaLnBrk="1" hangingPunct="1"/>
            <a:r>
              <a:rPr lang="en-US" altLang="en-US">
                <a:ea typeface="ヒラギノ角ゴ Pro W3" pitchFamily="1" charset="-128"/>
              </a:rPr>
              <a:t>Risk: The Other Side of the Coin</a:t>
            </a:r>
          </a:p>
        </p:txBody>
      </p:sp>
      <p:sp>
        <p:nvSpPr>
          <p:cNvPr id="40963" name="Rectangle 9"/>
          <p:cNvSpPr>
            <a:spLocks noGrp="1" noChangeArrowheads="1"/>
          </p:cNvSpPr>
          <p:nvPr>
            <p:ph idx="1"/>
          </p:nvPr>
        </p:nvSpPr>
        <p:spPr/>
        <p:txBody>
          <a:bodyPr/>
          <a:lstStyle/>
          <a:p>
            <a:pPr eaLnBrk="1" hangingPunct="1"/>
            <a:r>
              <a:rPr lang="en-US" altLang="en-US" dirty="0">
                <a:ea typeface="ヒラギノ角ゴ Pro W3" pitchFamily="1" charset="-128"/>
              </a:rPr>
              <a:t>Risk of a Single Asset</a:t>
            </a:r>
          </a:p>
          <a:p>
            <a:pPr lvl="2" eaLnBrk="1" hangingPunct="1"/>
            <a:endParaRPr lang="en-US" altLang="en-US" dirty="0">
              <a:ea typeface="ヒラギノ角ゴ Pro W3" pitchFamily="1" charset="-128"/>
            </a:endParaRPr>
          </a:p>
          <a:p>
            <a:pPr eaLnBrk="1" hangingPunct="1"/>
            <a:endParaRPr lang="en-US" altLang="en-US" dirty="0">
              <a:ea typeface="ヒラギノ角ゴ Pro W3" pitchFamily="1" charset="-128"/>
            </a:endParaRPr>
          </a:p>
        </p:txBody>
      </p:sp>
      <p:pic>
        <p:nvPicPr>
          <p:cNvPr id="5" name="Picture 4">
            <a:extLst>
              <a:ext uri="{FF2B5EF4-FFF2-40B4-BE49-F238E27FC236}">
                <a16:creationId xmlns:a16="http://schemas.microsoft.com/office/drawing/2014/main" id="{DA3FE20D-8473-4E3A-AB88-F17F23B7134E}"/>
              </a:ext>
            </a:extLst>
          </p:cNvPr>
          <p:cNvPicPr>
            <a:picLocks noChangeAspect="1"/>
          </p:cNvPicPr>
          <p:nvPr/>
        </p:nvPicPr>
        <p:blipFill>
          <a:blip r:embed="rId3"/>
          <a:stretch>
            <a:fillRect/>
          </a:stretch>
        </p:blipFill>
        <p:spPr>
          <a:xfrm>
            <a:off x="152400" y="2145480"/>
            <a:ext cx="8839200" cy="3459213"/>
          </a:xfrm>
          <a:prstGeom prst="rect">
            <a:avLst/>
          </a:prstGeom>
        </p:spPr>
      </p:pic>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title"/>
          </p:nvPr>
        </p:nvSpPr>
        <p:spPr/>
        <p:txBody>
          <a:bodyPr/>
          <a:lstStyle/>
          <a:p>
            <a:pPr eaLnBrk="1" hangingPunct="1"/>
            <a:r>
              <a:rPr lang="en-US" altLang="en-US">
                <a:ea typeface="ヒラギノ角ゴ Pro W3" pitchFamily="1" charset="-128"/>
              </a:rPr>
              <a:t>Risk: The Other Side of the Coin</a:t>
            </a:r>
          </a:p>
        </p:txBody>
      </p:sp>
      <p:sp>
        <p:nvSpPr>
          <p:cNvPr id="40963" name="Rectangle 9"/>
          <p:cNvSpPr>
            <a:spLocks noGrp="1" noChangeArrowheads="1"/>
          </p:cNvSpPr>
          <p:nvPr>
            <p:ph idx="1"/>
          </p:nvPr>
        </p:nvSpPr>
        <p:spPr/>
        <p:txBody>
          <a:bodyPr/>
          <a:lstStyle/>
          <a:p>
            <a:pPr eaLnBrk="1" hangingPunct="1"/>
            <a:r>
              <a:rPr lang="en-US" altLang="en-US" dirty="0">
                <a:ea typeface="ヒラギノ角ゴ Pro W3" pitchFamily="1" charset="-128"/>
              </a:rPr>
              <a:t>Risk of a Single Asset</a:t>
            </a:r>
          </a:p>
          <a:p>
            <a:pPr lvl="2" eaLnBrk="1" hangingPunct="1"/>
            <a:endParaRPr lang="en-US" altLang="en-US" dirty="0">
              <a:ea typeface="ヒラギノ角ゴ Pro W3" pitchFamily="1" charset="-128"/>
            </a:endParaRPr>
          </a:p>
          <a:p>
            <a:pPr eaLnBrk="1" hangingPunct="1"/>
            <a:endParaRPr lang="en-US" altLang="en-US" dirty="0">
              <a:ea typeface="ヒラギノ角ゴ Pro W3" pitchFamily="1" charset="-128"/>
            </a:endParaRPr>
          </a:p>
        </p:txBody>
      </p:sp>
      <p:pic>
        <p:nvPicPr>
          <p:cNvPr id="6" name="Picture 5">
            <a:extLst>
              <a:ext uri="{FF2B5EF4-FFF2-40B4-BE49-F238E27FC236}">
                <a16:creationId xmlns:a16="http://schemas.microsoft.com/office/drawing/2014/main" id="{1125FD23-4572-48F2-99E7-7D27915EE90F}"/>
              </a:ext>
            </a:extLst>
          </p:cNvPr>
          <p:cNvPicPr>
            <a:picLocks noChangeAspect="1"/>
          </p:cNvPicPr>
          <p:nvPr/>
        </p:nvPicPr>
        <p:blipFill>
          <a:blip r:embed="rId3"/>
          <a:stretch>
            <a:fillRect/>
          </a:stretch>
        </p:blipFill>
        <p:spPr>
          <a:xfrm>
            <a:off x="0" y="2253214"/>
            <a:ext cx="9144000" cy="1175786"/>
          </a:xfrm>
          <a:prstGeom prst="rect">
            <a:avLst/>
          </a:prstGeom>
        </p:spPr>
      </p:pic>
    </p:spTree>
    <p:extLst>
      <p:ext uri="{BB962C8B-B14F-4D97-AF65-F5344CB8AC3E}">
        <p14:creationId xmlns:p14="http://schemas.microsoft.com/office/powerpoint/2010/main" val="1612560487"/>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p:txBody>
          <a:bodyPr/>
          <a:lstStyle/>
          <a:p>
            <a:pPr eaLnBrk="1" hangingPunct="1"/>
            <a:r>
              <a:rPr lang="en-US" altLang="en-US">
                <a:ea typeface="ヒラギノ角ゴ Pro W3" pitchFamily="1" charset="-128"/>
              </a:rPr>
              <a:t>The Concept of Return</a:t>
            </a:r>
          </a:p>
        </p:txBody>
      </p:sp>
      <p:sp>
        <p:nvSpPr>
          <p:cNvPr id="9219" name="Rectangle 8"/>
          <p:cNvSpPr>
            <a:spLocks noGrp="1" noChangeArrowheads="1"/>
          </p:cNvSpPr>
          <p:nvPr>
            <p:ph idx="1"/>
          </p:nvPr>
        </p:nvSpPr>
        <p:spPr/>
        <p:txBody>
          <a:bodyPr/>
          <a:lstStyle/>
          <a:p>
            <a:pPr eaLnBrk="1" hangingPunct="1"/>
            <a:r>
              <a:rPr lang="en-US" altLang="en-US">
                <a:ea typeface="ヒラギノ角ゴ Pro W3" pitchFamily="1" charset="-128"/>
              </a:rPr>
              <a:t>Components of Return</a:t>
            </a:r>
          </a:p>
          <a:p>
            <a:pPr lvl="1" eaLnBrk="1" hangingPunct="1"/>
            <a:r>
              <a:rPr lang="en-US" altLang="en-US" b="1">
                <a:ea typeface="ヒラギノ角ゴ Pro W3" pitchFamily="1" charset="-128"/>
              </a:rPr>
              <a:t>Income:</a:t>
            </a:r>
            <a:r>
              <a:rPr lang="en-US" altLang="en-US">
                <a:ea typeface="ヒラギノ角ゴ Pro W3" pitchFamily="1" charset="-128"/>
              </a:rPr>
              <a:t> cash that investors periodically receive as a result of owning an investment.</a:t>
            </a:r>
          </a:p>
          <a:p>
            <a:pPr lvl="1" eaLnBrk="1" hangingPunct="1"/>
            <a:r>
              <a:rPr lang="en-US" altLang="en-US" b="1">
                <a:ea typeface="ヒラギノ角ゴ Pro W3" pitchFamily="1" charset="-128"/>
              </a:rPr>
              <a:t>Capital Gains (or Losses):</a:t>
            </a:r>
            <a:r>
              <a:rPr lang="en-US" altLang="en-US">
                <a:ea typeface="ヒラギノ角ゴ Pro W3" pitchFamily="1" charset="-128"/>
              </a:rPr>
              <a:t>  the difference between the proceeds from the sale of an investment and its original purchase price.</a:t>
            </a:r>
          </a:p>
          <a:p>
            <a:pPr lvl="1" eaLnBrk="1" hangingPunct="1"/>
            <a:r>
              <a:rPr lang="en-US" altLang="en-US" b="1">
                <a:ea typeface="ヒラギノ角ゴ Pro W3" pitchFamily="1" charset="-128"/>
              </a:rPr>
              <a:t>Total Return:</a:t>
            </a:r>
            <a:r>
              <a:rPr lang="en-US" altLang="en-US">
                <a:ea typeface="ヒラギノ角ゴ Pro W3" pitchFamily="1" charset="-128"/>
              </a:rPr>
              <a:t> the sum of the income and the capital gain (loss) earned on an investment over a specified period of time.</a:t>
            </a: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title"/>
          </p:nvPr>
        </p:nvSpPr>
        <p:spPr/>
        <p:txBody>
          <a:bodyPr/>
          <a:lstStyle/>
          <a:p>
            <a:pPr eaLnBrk="1" hangingPunct="1"/>
            <a:r>
              <a:rPr lang="en-US" altLang="en-US">
                <a:ea typeface="ヒラギノ角ゴ Pro W3" pitchFamily="1" charset="-128"/>
              </a:rPr>
              <a:t>Risk: The Other Side of the Coin</a:t>
            </a:r>
          </a:p>
        </p:txBody>
      </p:sp>
      <p:sp>
        <p:nvSpPr>
          <p:cNvPr id="40963" name="Rectangle 9"/>
          <p:cNvSpPr>
            <a:spLocks noGrp="1" noChangeArrowheads="1"/>
          </p:cNvSpPr>
          <p:nvPr>
            <p:ph idx="1"/>
          </p:nvPr>
        </p:nvSpPr>
        <p:spPr/>
        <p:txBody>
          <a:bodyPr/>
          <a:lstStyle/>
          <a:p>
            <a:pPr eaLnBrk="1" hangingPunct="1"/>
            <a:r>
              <a:rPr lang="en-US" altLang="en-US">
                <a:ea typeface="ヒラギノ角ゴ Pro W3" pitchFamily="1" charset="-128"/>
              </a:rPr>
              <a:t>Risk of a Single Asset</a:t>
            </a:r>
          </a:p>
          <a:p>
            <a:pPr lvl="1" eaLnBrk="1" hangingPunct="1"/>
            <a:r>
              <a:rPr lang="en-US" altLang="en-US">
                <a:ea typeface="ヒラギノ角ゴ Pro W3" pitchFamily="1" charset="-128"/>
              </a:rPr>
              <a:t>Standard Deviation: An Absolute Measure of Risk</a:t>
            </a:r>
          </a:p>
          <a:p>
            <a:pPr lvl="2" eaLnBrk="1" hangingPunct="1"/>
            <a:r>
              <a:rPr lang="en-US" altLang="en-US" b="1">
                <a:ea typeface="ヒラギノ角ゴ Pro W3" pitchFamily="1" charset="-128"/>
              </a:rPr>
              <a:t>Standard Deviation:</a:t>
            </a:r>
            <a:r>
              <a:rPr lang="en-US" altLang="en-US">
                <a:ea typeface="ヒラギノ角ゴ Pro W3" pitchFamily="1" charset="-128"/>
              </a:rPr>
              <a:t> An indicator of an asset’s risk, it measure the dispersion (variation) of returns around an asset’s average or expected return.</a:t>
            </a:r>
          </a:p>
          <a:p>
            <a:pPr lvl="2" eaLnBrk="1" hangingPunct="1"/>
            <a:endParaRPr lang="en-US" altLang="en-US">
              <a:ea typeface="ヒラギノ角ゴ Pro W3" pitchFamily="1" charset="-128"/>
            </a:endParaRPr>
          </a:p>
          <a:p>
            <a:pPr eaLnBrk="1" hangingPunct="1"/>
            <a:endParaRPr lang="en-US" altLang="en-US">
              <a:ea typeface="ヒラギノ角ゴ Pro W3" pitchFamily="1" charset="-128"/>
            </a:endParaRPr>
          </a:p>
        </p:txBody>
      </p:sp>
      <p:pic>
        <p:nvPicPr>
          <p:cNvPr id="409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438525"/>
            <a:ext cx="8686800" cy="240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494245258"/>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09563" y="142875"/>
            <a:ext cx="730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itchFamily="34" charset="0"/>
                <a:ea typeface="ヒラギノ角ゴ Pro W3" pitchFamily="1" charset="-128"/>
              </a:defRPr>
            </a:lvl1pPr>
            <a:lvl2pPr marL="742950" indent="-285750">
              <a:spcBef>
                <a:spcPct val="20000"/>
              </a:spcBef>
              <a:buChar char="–"/>
              <a:defRPr sz="2400">
                <a:solidFill>
                  <a:schemeClr val="tx1"/>
                </a:solidFill>
                <a:latin typeface="Verdana" pitchFamily="34" charset="0"/>
                <a:ea typeface="ヒラギノ角ゴ Pro W3" pitchFamily="1" charset="-128"/>
              </a:defRPr>
            </a:lvl2pPr>
            <a:lvl3pPr marL="1143000" indent="-228600">
              <a:spcBef>
                <a:spcPct val="20000"/>
              </a:spcBef>
              <a:buChar char="•"/>
              <a:defRPr sz="2000">
                <a:solidFill>
                  <a:schemeClr val="tx1"/>
                </a:solidFill>
                <a:latin typeface="Verdana" pitchFamily="34" charset="0"/>
                <a:ea typeface="ヒラギノ角ゴ Pro W3" pitchFamily="1" charset="-128"/>
              </a:defRPr>
            </a:lvl3pPr>
            <a:lvl4pPr marL="1600200" indent="-228600">
              <a:spcBef>
                <a:spcPct val="20000"/>
              </a:spcBef>
              <a:buChar char="–"/>
              <a:defRPr>
                <a:solidFill>
                  <a:schemeClr val="tx1"/>
                </a:solidFill>
                <a:latin typeface="Verdana" pitchFamily="34" charset="0"/>
                <a:ea typeface="ヒラギノ角ゴ Pro W3" pitchFamily="1" charset="-128"/>
              </a:defRPr>
            </a:lvl4pPr>
            <a:lvl5pPr marL="2057400" indent="-228600">
              <a:spcBef>
                <a:spcPct val="20000"/>
              </a:spcBef>
              <a:buChar char="»"/>
              <a:defRPr>
                <a:solidFill>
                  <a:schemeClr val="tx1"/>
                </a:solidFill>
                <a:latin typeface="Verdana" pitchFamily="34" charset="0"/>
                <a:ea typeface="ヒラギノ角ゴ Pro W3" pitchFamily="1"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ヒラギノ角ゴ Pro W3" pitchFamily="1"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ヒラギノ角ゴ Pro W3" pitchFamily="1"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ヒラギノ角ゴ Pro W3" pitchFamily="1"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ヒラギノ角ゴ Pro W3" pitchFamily="1" charset="-128"/>
              </a:defRPr>
            </a:lvl9pPr>
          </a:lstStyle>
          <a:p>
            <a:pPr eaLnBrk="1" hangingPunct="1">
              <a:spcBef>
                <a:spcPct val="0"/>
              </a:spcBef>
              <a:buFontTx/>
              <a:buNone/>
            </a:pPr>
            <a:endParaRPr lang="en-US" altLang="en-US" sz="3600">
              <a:latin typeface="Arial" pitchFamily="34" charset="0"/>
            </a:endParaRPr>
          </a:p>
        </p:txBody>
      </p:sp>
      <p:sp>
        <p:nvSpPr>
          <p:cNvPr id="41987" name="Rectangle 6"/>
          <p:cNvSpPr>
            <a:spLocks noGrp="1" noChangeArrowheads="1"/>
          </p:cNvSpPr>
          <p:nvPr>
            <p:ph type="title"/>
          </p:nvPr>
        </p:nvSpPr>
        <p:spPr>
          <a:xfrm>
            <a:off x="1295400" y="0"/>
            <a:ext cx="7848600" cy="1143000"/>
          </a:xfrm>
        </p:spPr>
        <p:txBody>
          <a:bodyPr/>
          <a:lstStyle/>
          <a:p>
            <a:pPr eaLnBrk="1" hangingPunct="1"/>
            <a:r>
              <a:rPr lang="en-US" altLang="en-US" sz="2600">
                <a:ea typeface="ヒラギノ角ゴ Pro W3" pitchFamily="1" charset="-128"/>
              </a:rPr>
              <a:t>Table 4.8  Historical Annual Returns for Target and American Eagle Outfitters</a:t>
            </a:r>
          </a:p>
        </p:txBody>
      </p:sp>
      <p:pic>
        <p:nvPicPr>
          <p:cNvPr id="4198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93800"/>
            <a:ext cx="6361113" cy="489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title"/>
          </p:nvPr>
        </p:nvSpPr>
        <p:spPr/>
        <p:txBody>
          <a:bodyPr/>
          <a:lstStyle/>
          <a:p>
            <a:pPr eaLnBrk="1" hangingPunct="1"/>
            <a:r>
              <a:rPr lang="en-US" altLang="en-US" sz="2600">
                <a:ea typeface="ヒラギノ角ゴ Pro W3" pitchFamily="1" charset="-128"/>
              </a:rPr>
              <a:t>Table 4.9  Calculation of Standard Deviations of Returns for Target and American Eagle Outfitters (1 of 2)</a:t>
            </a:r>
          </a:p>
        </p:txBody>
      </p:sp>
      <p:pic>
        <p:nvPicPr>
          <p:cNvPr id="430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 y="1506538"/>
            <a:ext cx="84296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title"/>
          </p:nvPr>
        </p:nvSpPr>
        <p:spPr/>
        <p:txBody>
          <a:bodyPr/>
          <a:lstStyle/>
          <a:p>
            <a:pPr eaLnBrk="1" hangingPunct="1"/>
            <a:r>
              <a:rPr lang="en-US" altLang="en-US" sz="2600">
                <a:ea typeface="ヒラギノ角ゴ Pro W3" pitchFamily="1" charset="-128"/>
              </a:rPr>
              <a:t>Table 4.9  Calculation of Standard Deviations of Returns for Target and American Eagle Outfitters (2 of 2)</a:t>
            </a:r>
          </a:p>
        </p:txBody>
      </p:sp>
      <p:pic>
        <p:nvPicPr>
          <p:cNvPr id="440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725" y="1439863"/>
            <a:ext cx="84836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title"/>
          </p:nvPr>
        </p:nvSpPr>
        <p:spPr/>
        <p:txBody>
          <a:bodyPr/>
          <a:lstStyle/>
          <a:p>
            <a:pPr eaLnBrk="1" hangingPunct="1"/>
            <a:r>
              <a:rPr lang="en-US" altLang="en-US">
                <a:ea typeface="ヒラギノ角ゴ Pro W3" pitchFamily="1" charset="-128"/>
              </a:rPr>
              <a:t>Risk: The Other Side of the Coin</a:t>
            </a:r>
          </a:p>
        </p:txBody>
      </p:sp>
      <p:sp>
        <p:nvSpPr>
          <p:cNvPr id="45059" name="Rectangle 9"/>
          <p:cNvSpPr>
            <a:spLocks noGrp="1" noChangeArrowheads="1"/>
          </p:cNvSpPr>
          <p:nvPr>
            <p:ph idx="1"/>
          </p:nvPr>
        </p:nvSpPr>
        <p:spPr/>
        <p:txBody>
          <a:bodyPr/>
          <a:lstStyle/>
          <a:p>
            <a:pPr eaLnBrk="1" hangingPunct="1"/>
            <a:r>
              <a:rPr lang="en-US" altLang="en-US">
                <a:ea typeface="ヒラギノ角ゴ Pro W3" pitchFamily="1" charset="-128"/>
              </a:rPr>
              <a:t>Risk of a Single Asset</a:t>
            </a:r>
          </a:p>
          <a:p>
            <a:pPr lvl="1" eaLnBrk="1" hangingPunct="1"/>
            <a:r>
              <a:rPr lang="en-US" altLang="en-US">
                <a:ea typeface="ヒラギノ角ゴ Pro W3" pitchFamily="1" charset="-128"/>
              </a:rPr>
              <a:t>Historical Returns and Risk</a:t>
            </a:r>
          </a:p>
          <a:p>
            <a:pPr lvl="2" eaLnBrk="1" hangingPunct="1"/>
            <a:r>
              <a:rPr lang="en-US" altLang="en-US">
                <a:ea typeface="ヒラギノ角ゴ Pro W3" pitchFamily="1" charset="-128"/>
              </a:rPr>
              <a:t>Standard deviation can be used as a measure of risk to assess historical investment return data</a:t>
            </a:r>
          </a:p>
          <a:p>
            <a:pPr lvl="2" eaLnBrk="1" hangingPunct="1"/>
            <a:r>
              <a:rPr lang="en-US" altLang="en-US">
                <a:ea typeface="ヒラギノ角ゴ Pro W3" pitchFamily="1" charset="-128"/>
              </a:rPr>
              <a:t>General pattern:  Investments with higher average returns have higher standard deviations, reflecting greater risk. </a:t>
            </a:r>
          </a:p>
          <a:p>
            <a:pPr eaLnBrk="1" hangingPunct="1"/>
            <a:endParaRPr lang="en-US" altLang="en-US">
              <a:ea typeface="ヒラギノ角ゴ Pro W3" pitchFamily="1" charset="-128"/>
            </a:endParaRP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2600">
                <a:ea typeface="ヒラギノ角ゴ Pro W3" pitchFamily="1" charset="-128"/>
              </a:rPr>
              <a:t>Table 4.10  Historical Returns and Standard Deviations for Select Asset Classes (1900–2014)</a:t>
            </a:r>
          </a:p>
        </p:txBody>
      </p:sp>
      <p:pic>
        <p:nvPicPr>
          <p:cNvPr id="46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663" y="1219200"/>
            <a:ext cx="7307262" cy="501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Grp="1" noChangeArrowheads="1"/>
          </p:cNvSpPr>
          <p:nvPr>
            <p:ph type="title"/>
          </p:nvPr>
        </p:nvSpPr>
        <p:spPr/>
        <p:txBody>
          <a:bodyPr/>
          <a:lstStyle/>
          <a:p>
            <a:r>
              <a:rPr lang="en-US" altLang="en-US">
                <a:ea typeface="ヒラギノ角ゴ Pro W3" pitchFamily="1" charset="-128"/>
              </a:rPr>
              <a:t>Risk: The Other Side of the Coin</a:t>
            </a:r>
          </a:p>
        </p:txBody>
      </p:sp>
      <p:sp>
        <p:nvSpPr>
          <p:cNvPr id="47107" name="Rectangle 9"/>
          <p:cNvSpPr>
            <a:spLocks noGrp="1" noChangeArrowheads="1"/>
          </p:cNvSpPr>
          <p:nvPr>
            <p:ph idx="1"/>
          </p:nvPr>
        </p:nvSpPr>
        <p:spPr/>
        <p:txBody>
          <a:bodyPr/>
          <a:lstStyle/>
          <a:p>
            <a:r>
              <a:rPr lang="en-US" altLang="en-US">
                <a:ea typeface="ヒラギノ角ゴ Pro W3" pitchFamily="1" charset="-128"/>
              </a:rPr>
              <a:t>Assessing Risk</a:t>
            </a:r>
          </a:p>
          <a:p>
            <a:pPr lvl="1"/>
            <a:r>
              <a:rPr lang="en-US" altLang="en-US">
                <a:ea typeface="ヒラギノ角ゴ Pro W3" pitchFamily="1" charset="-128"/>
              </a:rPr>
              <a:t>A look at the general risk-return characteristics of alternative investments and at the question of an acceptable level of risk helps show how to evaluate risk.</a:t>
            </a:r>
          </a:p>
          <a:p>
            <a:pPr lvl="1"/>
            <a:r>
              <a:rPr lang="en-US" altLang="en-US">
                <a:ea typeface="ヒラギノ角ゴ Pro W3" pitchFamily="1" charset="-128"/>
              </a:rPr>
              <a:t>Risk-Return Characteristics of Alternative Investments</a:t>
            </a:r>
          </a:p>
          <a:p>
            <a:pPr lvl="2"/>
            <a:r>
              <a:rPr lang="en-US" altLang="en-US">
                <a:ea typeface="ヒラギノ角ゴ Pro W3" pitchFamily="1" charset="-128"/>
              </a:rPr>
              <a:t>A risk-return tradeoff exists such that for a higher risk one expects a higher return, and vice versa.</a:t>
            </a:r>
          </a:p>
          <a:p>
            <a:pPr lvl="2"/>
            <a:r>
              <a:rPr lang="en-US" altLang="en-US">
                <a:ea typeface="ヒラギノ角ゴ Pro W3" pitchFamily="1" charset="-128"/>
              </a:rPr>
              <a:t>In general, low-risk/low-return investments include U.S. government securities and deposit accounts.</a:t>
            </a:r>
          </a:p>
          <a:p>
            <a:pPr lvl="2"/>
            <a:r>
              <a:rPr lang="en-US" altLang="en-US">
                <a:ea typeface="ヒラギノ角ゴ Pro W3" pitchFamily="1" charset="-128"/>
              </a:rPr>
              <a:t>In general, high-risk/high-return investments include real estate and other tangible investments, common stocks, options, and futures.</a:t>
            </a:r>
          </a:p>
          <a:p>
            <a:endParaRPr lang="en-US" altLang="en-US">
              <a:ea typeface="ヒラギノ角ゴ Pro W3" pitchFamily="1" charset="-128"/>
            </a:endParaRP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title"/>
          </p:nvPr>
        </p:nvSpPr>
        <p:spPr>
          <a:xfrm>
            <a:off x="1295400" y="0"/>
            <a:ext cx="7848600" cy="1143000"/>
          </a:xfrm>
        </p:spPr>
        <p:txBody>
          <a:bodyPr/>
          <a:lstStyle/>
          <a:p>
            <a:r>
              <a:rPr lang="en-US" altLang="en-US">
                <a:ea typeface="ヒラギノ角ゴ Pro W3" pitchFamily="1" charset="-128"/>
              </a:rPr>
              <a:t>Figure 4.2  Risk-Return Tradeoffs for Various Investments</a:t>
            </a:r>
          </a:p>
        </p:txBody>
      </p:sp>
      <p:pic>
        <p:nvPicPr>
          <p:cNvPr id="48131" name="Picture 3" descr="fig04_02.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828800"/>
            <a:ext cx="77025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Grp="1" noChangeArrowheads="1"/>
          </p:cNvSpPr>
          <p:nvPr>
            <p:ph type="title"/>
          </p:nvPr>
        </p:nvSpPr>
        <p:spPr/>
        <p:txBody>
          <a:bodyPr/>
          <a:lstStyle/>
          <a:p>
            <a:r>
              <a:rPr lang="en-US" altLang="en-US">
                <a:ea typeface="ヒラギノ角ゴ Pro W3" pitchFamily="1" charset="-128"/>
              </a:rPr>
              <a:t>Risk: The Other Side of the Coin</a:t>
            </a:r>
          </a:p>
        </p:txBody>
      </p:sp>
      <p:sp>
        <p:nvSpPr>
          <p:cNvPr id="49155" name="Rectangle 9"/>
          <p:cNvSpPr>
            <a:spLocks noGrp="1" noChangeArrowheads="1"/>
          </p:cNvSpPr>
          <p:nvPr>
            <p:ph idx="1"/>
          </p:nvPr>
        </p:nvSpPr>
        <p:spPr/>
        <p:txBody>
          <a:bodyPr/>
          <a:lstStyle/>
          <a:p>
            <a:r>
              <a:rPr lang="en-US" altLang="en-US">
                <a:ea typeface="ヒラギノ角ゴ Pro W3" pitchFamily="1" charset="-128"/>
              </a:rPr>
              <a:t>Assessing Risk</a:t>
            </a:r>
          </a:p>
          <a:p>
            <a:pPr lvl="1"/>
            <a:r>
              <a:rPr lang="en-US" altLang="en-US">
                <a:ea typeface="ヒラギノ角ゴ Pro W3" pitchFamily="1" charset="-128"/>
              </a:rPr>
              <a:t>A look at the general risk-return characteristics of alternative investments and at the question of an acceptable level of risk helps show how to evaluate risk.</a:t>
            </a:r>
          </a:p>
          <a:p>
            <a:pPr lvl="1"/>
            <a:r>
              <a:rPr lang="en-US" altLang="en-US">
                <a:ea typeface="ヒラギノ角ゴ Pro W3" pitchFamily="1" charset="-128"/>
              </a:rPr>
              <a:t>An Acceptable Level of Risk</a:t>
            </a:r>
          </a:p>
          <a:p>
            <a:pPr lvl="2"/>
            <a:r>
              <a:rPr lang="en-US" altLang="en-US">
                <a:ea typeface="ヒラギノ角ゴ Pro W3" pitchFamily="1" charset="-128"/>
              </a:rPr>
              <a:t>Individuals differ in the amount of risk that they are willing to bear and the return they require as compensation for bearing that risk.</a:t>
            </a:r>
          </a:p>
          <a:p>
            <a:pPr lvl="3"/>
            <a:r>
              <a:rPr lang="en-US" altLang="en-US" b="1">
                <a:ea typeface="ヒラギノ角ゴ Pro W3" pitchFamily="1" charset="-128"/>
              </a:rPr>
              <a:t>Risk-indifferent (risk-neutral):</a:t>
            </a:r>
            <a:r>
              <a:rPr lang="en-US" altLang="en-US">
                <a:ea typeface="ヒラギノ角ゴ Pro W3" pitchFamily="1" charset="-128"/>
              </a:rPr>
              <a:t> describes an investor who does not require a change in return as compensation for greater risk.</a:t>
            </a:r>
          </a:p>
          <a:p>
            <a:pPr lvl="3"/>
            <a:r>
              <a:rPr lang="en-US" altLang="en-US" b="1">
                <a:ea typeface="ヒラギノ角ゴ Pro W3" pitchFamily="1" charset="-128"/>
              </a:rPr>
              <a:t>Risk-averse:</a:t>
            </a:r>
            <a:r>
              <a:rPr lang="en-US" altLang="en-US">
                <a:ea typeface="ヒラギノ角ゴ Pro W3" pitchFamily="1" charset="-128"/>
              </a:rPr>
              <a:t> describes an investor who requires greater return in exchange for greater risk.</a:t>
            </a:r>
          </a:p>
          <a:p>
            <a:pPr lvl="3"/>
            <a:r>
              <a:rPr lang="en-US" altLang="en-US" b="1">
                <a:ea typeface="ヒラギノ角ゴ Pro W3" pitchFamily="1" charset="-128"/>
              </a:rPr>
              <a:t>Risk-seeking:</a:t>
            </a:r>
            <a:r>
              <a:rPr lang="en-US" altLang="en-US">
                <a:ea typeface="ヒラギノ角ゴ Pro W3" pitchFamily="1" charset="-128"/>
              </a:rPr>
              <a:t> describes an investor who will accept a lower return in exchange for greater risk.</a:t>
            </a: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title"/>
          </p:nvPr>
        </p:nvSpPr>
        <p:spPr/>
        <p:txBody>
          <a:bodyPr/>
          <a:lstStyle/>
          <a:p>
            <a:r>
              <a:rPr lang="en-US" altLang="en-US">
                <a:ea typeface="ヒラギノ角ゴ Pro W3" pitchFamily="1" charset="-128"/>
              </a:rPr>
              <a:t>Figure 4.3  Risk Preferences</a:t>
            </a:r>
          </a:p>
        </p:txBody>
      </p:sp>
      <p:pic>
        <p:nvPicPr>
          <p:cNvPr id="50179" name="Picture 3" descr="fig04_03.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7526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p:txBody>
          <a:bodyPr/>
          <a:lstStyle/>
          <a:p>
            <a:pPr eaLnBrk="1" hangingPunct="1"/>
            <a:r>
              <a:rPr lang="en-US" altLang="en-US">
                <a:ea typeface="ヒラギノ角ゴ Pro W3" pitchFamily="1" charset="-128"/>
              </a:rPr>
              <a:t>Table 4.1  Profiles of Two Investments</a:t>
            </a:r>
          </a:p>
        </p:txBody>
      </p:sp>
      <p:pic>
        <p:nvPicPr>
          <p:cNvPr id="1024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65300"/>
            <a:ext cx="8686800" cy="332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Grp="1" noChangeArrowheads="1"/>
          </p:cNvSpPr>
          <p:nvPr>
            <p:ph type="title"/>
          </p:nvPr>
        </p:nvSpPr>
        <p:spPr/>
        <p:txBody>
          <a:bodyPr/>
          <a:lstStyle/>
          <a:p>
            <a:r>
              <a:rPr lang="en-US" altLang="en-US">
                <a:ea typeface="ヒラギノ角ゴ Pro W3" pitchFamily="1" charset="-128"/>
              </a:rPr>
              <a:t>Risk: The Other Side of the Coin</a:t>
            </a:r>
          </a:p>
        </p:txBody>
      </p:sp>
      <p:sp>
        <p:nvSpPr>
          <p:cNvPr id="51203" name="Rectangle 9"/>
          <p:cNvSpPr>
            <a:spLocks noGrp="1" noChangeArrowheads="1"/>
          </p:cNvSpPr>
          <p:nvPr>
            <p:ph idx="1"/>
          </p:nvPr>
        </p:nvSpPr>
        <p:spPr/>
        <p:txBody>
          <a:bodyPr/>
          <a:lstStyle/>
          <a:p>
            <a:r>
              <a:rPr lang="en-US" altLang="en-US">
                <a:ea typeface="ヒラギノ角ゴ Pro W3" pitchFamily="1" charset="-128"/>
              </a:rPr>
              <a:t>Steps in the Decision Process: Combining Return and Risk</a:t>
            </a:r>
          </a:p>
          <a:p>
            <a:pPr lvl="1"/>
            <a:r>
              <a:rPr lang="en-US" altLang="en-US">
                <a:ea typeface="ヒラギノ角ゴ Pro W3" pitchFamily="1" charset="-128"/>
              </a:rPr>
              <a:t>When you are deciding among alternative investments, you should take the following steps to combine return and risk: </a:t>
            </a:r>
          </a:p>
          <a:p>
            <a:pPr lvl="1"/>
            <a:r>
              <a:rPr lang="en-US" altLang="en-US">
                <a:ea typeface="ヒラギノ角ゴ Pro W3" pitchFamily="1" charset="-128"/>
              </a:rPr>
              <a:t>Estimate the expected return using present value methods and historical or projected return data</a:t>
            </a:r>
          </a:p>
          <a:p>
            <a:pPr lvl="1"/>
            <a:r>
              <a:rPr lang="en-US" altLang="en-US">
                <a:ea typeface="ヒラギノ角ゴ Pro W3" pitchFamily="1" charset="-128"/>
              </a:rPr>
              <a:t>Assess the risk of the investment by looking at historical/projected returns using standard deviation.</a:t>
            </a:r>
          </a:p>
          <a:p>
            <a:pPr lvl="1"/>
            <a:r>
              <a:rPr lang="en-US" altLang="en-US">
                <a:ea typeface="ヒラギノ角ゴ Pro W3" pitchFamily="1" charset="-128"/>
              </a:rPr>
              <a:t>Evaluate the risk-return characteristics of each investment option to make sure the return is reasonable given the level of risk.</a:t>
            </a:r>
          </a:p>
          <a:p>
            <a:pPr lvl="1"/>
            <a:r>
              <a:rPr lang="en-US" altLang="en-US">
                <a:ea typeface="ヒラギノ角ゴ Pro W3" pitchFamily="1" charset="-128"/>
              </a:rPr>
              <a:t>Select the investments that offer the highest expected returns associated with the level of risk you are willing to accept.</a:t>
            </a: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9"/>
          <p:cNvSpPr>
            <a:spLocks noGrp="1" noChangeArrowheads="1"/>
          </p:cNvSpPr>
          <p:nvPr>
            <p:ph type="title"/>
          </p:nvPr>
        </p:nvSpPr>
        <p:spPr>
          <a:xfrm>
            <a:off x="1295400" y="0"/>
            <a:ext cx="7848600" cy="1143000"/>
          </a:xfrm>
        </p:spPr>
        <p:txBody>
          <a:bodyPr/>
          <a:lstStyle/>
          <a:p>
            <a:r>
              <a:rPr lang="en-US" altLang="en-US">
                <a:ea typeface="ヒラギノ角ゴ Pro W3" pitchFamily="1" charset="-128"/>
              </a:rPr>
              <a:t>Chapter 4 Review Learning Goals</a:t>
            </a:r>
          </a:p>
        </p:txBody>
      </p:sp>
      <p:sp>
        <p:nvSpPr>
          <p:cNvPr id="52227" name="Rectangle 10"/>
          <p:cNvSpPr>
            <a:spLocks noGrp="1" noChangeArrowheads="1"/>
          </p:cNvSpPr>
          <p:nvPr>
            <p:ph idx="1"/>
          </p:nvPr>
        </p:nvSpPr>
        <p:spPr/>
        <p:txBody>
          <a:bodyPr/>
          <a:lstStyle/>
          <a:p>
            <a:pPr marL="914400" lvl="1" indent="-457200">
              <a:buFont typeface="Verdana" pitchFamily="34" charset="0"/>
              <a:buAutoNum type="arabicPeriod"/>
            </a:pPr>
            <a:r>
              <a:rPr lang="en-US" altLang="en-US">
                <a:ea typeface="ヒラギノ角ゴ Pro W3" pitchFamily="1" charset="-128"/>
              </a:rPr>
              <a:t>Review the concept of return, its components, the forces that affect the level of return, and historical returns.</a:t>
            </a:r>
          </a:p>
          <a:p>
            <a:pPr marL="914400" lvl="1" indent="-457200">
              <a:buFont typeface="Verdana" pitchFamily="34" charset="0"/>
              <a:buAutoNum type="arabicPeriod"/>
            </a:pPr>
            <a:r>
              <a:rPr lang="en-US" altLang="en-US">
                <a:ea typeface="ヒラギノ角ゴ Pro W3" pitchFamily="1" charset="-128"/>
              </a:rPr>
              <a:t>Discuss the role of time value of money in measuring return and defining a satisfactory investment.</a:t>
            </a:r>
          </a:p>
          <a:p>
            <a:pPr marL="914400" lvl="1" indent="-457200">
              <a:buFont typeface="Verdana" pitchFamily="34" charset="0"/>
              <a:buAutoNum type="arabicPeriod"/>
            </a:pPr>
            <a:r>
              <a:rPr lang="en-US" altLang="en-US">
                <a:ea typeface="ヒラギノ角ゴ Pro W3" pitchFamily="1" charset="-128"/>
              </a:rPr>
              <a:t>Describe real, risk-free, and required returns and the calculation and application of holding period return.</a:t>
            </a:r>
          </a:p>
          <a:p>
            <a:pPr marL="914400" lvl="1" indent="-457200">
              <a:buFont typeface="Verdana" pitchFamily="34" charset="0"/>
              <a:buAutoNum type="arabicPeriod"/>
            </a:pPr>
            <a:r>
              <a:rPr lang="en-US" altLang="en-US">
                <a:ea typeface="ヒラギノ角ゴ Pro W3" pitchFamily="1" charset="-128"/>
              </a:rPr>
              <a:t>Explain the concept and calculation of an internal rate of return and how to find growth rates.</a:t>
            </a:r>
          </a:p>
          <a:p>
            <a:pPr marL="914400" lvl="1" indent="-457200">
              <a:buFont typeface="Verdana" pitchFamily="34" charset="0"/>
              <a:buAutoNum type="arabicPeriod"/>
            </a:pPr>
            <a:r>
              <a:rPr lang="en-US" altLang="en-US">
                <a:ea typeface="ヒラギノ角ゴ Pro W3" pitchFamily="1" charset="-128"/>
              </a:rPr>
              <a:t>Discuss the key sources of risk that might affect potential investments.</a:t>
            </a:r>
          </a:p>
          <a:p>
            <a:pPr marL="914400" lvl="1" indent="-457200">
              <a:buFont typeface="Verdana" pitchFamily="34" charset="0"/>
              <a:buAutoNum type="arabicPeriod"/>
            </a:pPr>
            <a:r>
              <a:rPr lang="en-US" altLang="en-US">
                <a:ea typeface="ヒラギノ角ゴ Pro W3" pitchFamily="1" charset="-128"/>
              </a:rPr>
              <a:t>Understand the risk of a single asset, risk assessment, and the steps that combine return and risk.</a:t>
            </a: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E2D1-942F-4DA3-87D8-FB41ECA7D841}"/>
              </a:ext>
            </a:extLst>
          </p:cNvPr>
          <p:cNvSpPr>
            <a:spLocks noGrp="1"/>
          </p:cNvSpPr>
          <p:nvPr>
            <p:ph type="title"/>
          </p:nvPr>
        </p:nvSpPr>
        <p:spPr/>
        <p:txBody>
          <a:bodyPr/>
          <a:lstStyle/>
          <a:p>
            <a:pPr algn="ctr"/>
            <a:r>
              <a:rPr lang="en-US" dirty="0"/>
              <a:t>Practice Questions</a:t>
            </a:r>
          </a:p>
        </p:txBody>
      </p:sp>
      <p:sp>
        <p:nvSpPr>
          <p:cNvPr id="3" name="Content Placeholder 2">
            <a:extLst>
              <a:ext uri="{FF2B5EF4-FFF2-40B4-BE49-F238E27FC236}">
                <a16:creationId xmlns:a16="http://schemas.microsoft.com/office/drawing/2014/main" id="{A95C45CC-18B3-4523-88C1-93BFA5E27FB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6EF657A-9B2B-4C1A-80FE-DAB191F6E161}"/>
              </a:ext>
            </a:extLst>
          </p:cNvPr>
          <p:cNvPicPr>
            <a:picLocks noChangeAspect="1"/>
          </p:cNvPicPr>
          <p:nvPr/>
        </p:nvPicPr>
        <p:blipFill>
          <a:blip r:embed="rId2"/>
          <a:stretch>
            <a:fillRect/>
          </a:stretch>
        </p:blipFill>
        <p:spPr>
          <a:xfrm>
            <a:off x="129753" y="1224455"/>
            <a:ext cx="8709447" cy="1451575"/>
          </a:xfrm>
          <a:prstGeom prst="rect">
            <a:avLst/>
          </a:prstGeom>
        </p:spPr>
      </p:pic>
    </p:spTree>
    <p:extLst>
      <p:ext uri="{BB962C8B-B14F-4D97-AF65-F5344CB8AC3E}">
        <p14:creationId xmlns:p14="http://schemas.microsoft.com/office/powerpoint/2010/main" val="3006417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FABF1-2BF0-4780-A48F-3C0FC2DE43F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8118C0C-15CF-4493-9174-0DB8F293C195}"/>
              </a:ext>
            </a:extLst>
          </p:cNvPr>
          <p:cNvPicPr>
            <a:picLocks noChangeAspect="1"/>
          </p:cNvPicPr>
          <p:nvPr/>
        </p:nvPicPr>
        <p:blipFill>
          <a:blip r:embed="rId2"/>
          <a:stretch>
            <a:fillRect/>
          </a:stretch>
        </p:blipFill>
        <p:spPr>
          <a:xfrm>
            <a:off x="0" y="1120775"/>
            <a:ext cx="9144000" cy="5181600"/>
          </a:xfrm>
          <a:prstGeom prst="rect">
            <a:avLst/>
          </a:prstGeom>
        </p:spPr>
      </p:pic>
      <p:sp>
        <p:nvSpPr>
          <p:cNvPr id="5" name="Title 1">
            <a:extLst>
              <a:ext uri="{FF2B5EF4-FFF2-40B4-BE49-F238E27FC236}">
                <a16:creationId xmlns:a16="http://schemas.microsoft.com/office/drawing/2014/main" id="{A339D6B6-4635-4C4C-9984-4BACAAF06BE7}"/>
              </a:ext>
            </a:extLst>
          </p:cNvPr>
          <p:cNvSpPr>
            <a:spLocks noGrp="1"/>
          </p:cNvSpPr>
          <p:nvPr>
            <p:ph type="title"/>
          </p:nvPr>
        </p:nvSpPr>
        <p:spPr>
          <a:xfrm>
            <a:off x="1295400" y="0"/>
            <a:ext cx="7543800" cy="1143000"/>
          </a:xfrm>
        </p:spPr>
        <p:txBody>
          <a:bodyPr/>
          <a:lstStyle/>
          <a:p>
            <a:pPr algn="ctr"/>
            <a:r>
              <a:rPr lang="en-US" dirty="0"/>
              <a:t>Practice Questions</a:t>
            </a:r>
          </a:p>
        </p:txBody>
      </p:sp>
    </p:spTree>
    <p:extLst>
      <p:ext uri="{BB962C8B-B14F-4D97-AF65-F5344CB8AC3E}">
        <p14:creationId xmlns:p14="http://schemas.microsoft.com/office/powerpoint/2010/main" val="343434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FABF1-2BF0-4780-A48F-3C0FC2DE43F6}"/>
              </a:ext>
            </a:extLst>
          </p:cNvPr>
          <p:cNvSpPr>
            <a:spLocks noGrp="1"/>
          </p:cNvSpPr>
          <p:nvPr>
            <p:ph idx="1"/>
          </p:nvPr>
        </p:nvSpPr>
        <p:spPr/>
        <p:txBody>
          <a:bodyPr/>
          <a:lstStyle/>
          <a:p>
            <a:endParaRPr lang="en-US" dirty="0"/>
          </a:p>
        </p:txBody>
      </p:sp>
      <p:sp>
        <p:nvSpPr>
          <p:cNvPr id="5" name="Title 1">
            <a:extLst>
              <a:ext uri="{FF2B5EF4-FFF2-40B4-BE49-F238E27FC236}">
                <a16:creationId xmlns:a16="http://schemas.microsoft.com/office/drawing/2014/main" id="{A339D6B6-4635-4C4C-9984-4BACAAF06BE7}"/>
              </a:ext>
            </a:extLst>
          </p:cNvPr>
          <p:cNvSpPr>
            <a:spLocks noGrp="1"/>
          </p:cNvSpPr>
          <p:nvPr>
            <p:ph type="title"/>
          </p:nvPr>
        </p:nvSpPr>
        <p:spPr>
          <a:xfrm>
            <a:off x="1295400" y="0"/>
            <a:ext cx="7543800" cy="1143000"/>
          </a:xfrm>
        </p:spPr>
        <p:txBody>
          <a:bodyPr/>
          <a:lstStyle/>
          <a:p>
            <a:pPr algn="ctr"/>
            <a:r>
              <a:rPr lang="en-US" dirty="0"/>
              <a:t>Practice Questions</a:t>
            </a:r>
          </a:p>
        </p:txBody>
      </p:sp>
      <p:pic>
        <p:nvPicPr>
          <p:cNvPr id="6" name="Picture 5">
            <a:extLst>
              <a:ext uri="{FF2B5EF4-FFF2-40B4-BE49-F238E27FC236}">
                <a16:creationId xmlns:a16="http://schemas.microsoft.com/office/drawing/2014/main" id="{78CB64F1-67BC-4909-ABB6-0E332C18307F}"/>
              </a:ext>
            </a:extLst>
          </p:cNvPr>
          <p:cNvPicPr>
            <a:picLocks noChangeAspect="1"/>
          </p:cNvPicPr>
          <p:nvPr/>
        </p:nvPicPr>
        <p:blipFill>
          <a:blip r:embed="rId2"/>
          <a:stretch>
            <a:fillRect/>
          </a:stretch>
        </p:blipFill>
        <p:spPr>
          <a:xfrm>
            <a:off x="0" y="839243"/>
            <a:ext cx="9144000" cy="5914847"/>
          </a:xfrm>
          <a:prstGeom prst="rect">
            <a:avLst/>
          </a:prstGeom>
        </p:spPr>
      </p:pic>
    </p:spTree>
    <p:extLst>
      <p:ext uri="{BB962C8B-B14F-4D97-AF65-F5344CB8AC3E}">
        <p14:creationId xmlns:p14="http://schemas.microsoft.com/office/powerpoint/2010/main" val="309710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2C8A86-2FD1-46A3-B28B-57515710291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089D237-0433-4243-8392-747604C26AC5}"/>
              </a:ext>
            </a:extLst>
          </p:cNvPr>
          <p:cNvPicPr>
            <a:picLocks noChangeAspect="1"/>
          </p:cNvPicPr>
          <p:nvPr/>
        </p:nvPicPr>
        <p:blipFill>
          <a:blip r:embed="rId2"/>
          <a:stretch>
            <a:fillRect/>
          </a:stretch>
        </p:blipFill>
        <p:spPr>
          <a:xfrm>
            <a:off x="0" y="1447800"/>
            <a:ext cx="9144000" cy="5007212"/>
          </a:xfrm>
          <a:prstGeom prst="rect">
            <a:avLst/>
          </a:prstGeom>
        </p:spPr>
      </p:pic>
      <p:sp>
        <p:nvSpPr>
          <p:cNvPr id="5" name="Title 1">
            <a:extLst>
              <a:ext uri="{FF2B5EF4-FFF2-40B4-BE49-F238E27FC236}">
                <a16:creationId xmlns:a16="http://schemas.microsoft.com/office/drawing/2014/main" id="{1431F761-30FD-4C92-B826-20D205D627B9}"/>
              </a:ext>
            </a:extLst>
          </p:cNvPr>
          <p:cNvSpPr>
            <a:spLocks noGrp="1"/>
          </p:cNvSpPr>
          <p:nvPr>
            <p:ph type="title"/>
          </p:nvPr>
        </p:nvSpPr>
        <p:spPr>
          <a:xfrm>
            <a:off x="1295400" y="0"/>
            <a:ext cx="7543800" cy="1143000"/>
          </a:xfrm>
        </p:spPr>
        <p:txBody>
          <a:bodyPr/>
          <a:lstStyle/>
          <a:p>
            <a:pPr algn="ctr"/>
            <a:r>
              <a:rPr lang="en-US" dirty="0"/>
              <a:t>Practice Questions</a:t>
            </a:r>
          </a:p>
        </p:txBody>
      </p:sp>
    </p:spTree>
    <p:extLst>
      <p:ext uri="{BB962C8B-B14F-4D97-AF65-F5344CB8AC3E}">
        <p14:creationId xmlns:p14="http://schemas.microsoft.com/office/powerpoint/2010/main" val="2983215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28A3-3AA2-4857-89CB-DA323C4772BF}"/>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D6F67B23-201F-465B-9D9B-06F3B46D30B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3579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p:txBody>
          <a:bodyPr/>
          <a:lstStyle/>
          <a:p>
            <a:pPr eaLnBrk="1" hangingPunct="1"/>
            <a:r>
              <a:rPr lang="en-US" altLang="en-US">
                <a:ea typeface="ヒラギノ角ゴ Pro W3" pitchFamily="1" charset="-128"/>
              </a:rPr>
              <a:t>Table 4.2  Total Returns of Two Investments</a:t>
            </a:r>
          </a:p>
        </p:txBody>
      </p:sp>
      <p:pic>
        <p:nvPicPr>
          <p:cNvPr id="112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08200"/>
            <a:ext cx="8686800" cy="265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p:txBody>
          <a:bodyPr/>
          <a:lstStyle/>
          <a:p>
            <a:pPr eaLnBrk="1" hangingPunct="1"/>
            <a:r>
              <a:rPr lang="en-US" altLang="en-US">
                <a:ea typeface="ヒラギノ角ゴ Pro W3" pitchFamily="1" charset="-128"/>
              </a:rPr>
              <a:t>The Concept of Return</a:t>
            </a:r>
          </a:p>
        </p:txBody>
      </p:sp>
      <p:sp>
        <p:nvSpPr>
          <p:cNvPr id="12291" name="Rectangle 8"/>
          <p:cNvSpPr>
            <a:spLocks noGrp="1" noChangeArrowheads="1"/>
          </p:cNvSpPr>
          <p:nvPr>
            <p:ph idx="1"/>
          </p:nvPr>
        </p:nvSpPr>
        <p:spPr/>
        <p:txBody>
          <a:bodyPr/>
          <a:lstStyle/>
          <a:p>
            <a:pPr eaLnBrk="1" hangingPunct="1"/>
            <a:r>
              <a:rPr lang="en-US" altLang="en-US">
                <a:ea typeface="ヒラギノ角ゴ Pro W3" pitchFamily="1" charset="-128"/>
              </a:rPr>
              <a:t>Why Return is Important</a:t>
            </a:r>
          </a:p>
          <a:p>
            <a:pPr lvl="1" eaLnBrk="1" hangingPunct="1"/>
            <a:r>
              <a:rPr lang="en-US" altLang="en-US">
                <a:ea typeface="ヒラギノ角ゴ Pro W3" pitchFamily="1" charset="-128"/>
              </a:rPr>
              <a:t>The rate of return indicates how rapidly an investor can build wealth.</a:t>
            </a:r>
          </a:p>
          <a:p>
            <a:pPr lvl="1" eaLnBrk="1" hangingPunct="1"/>
            <a:r>
              <a:rPr lang="en-US" altLang="en-US">
                <a:ea typeface="ヒラギノ角ゴ Pro W3" pitchFamily="1" charset="-128"/>
              </a:rPr>
              <a:t>Historical Performance</a:t>
            </a:r>
          </a:p>
          <a:p>
            <a:pPr lvl="2" eaLnBrk="1" hangingPunct="1"/>
            <a:r>
              <a:rPr lang="en-US" altLang="en-US">
                <a:ea typeface="ヒラギノ角ゴ Pro W3" pitchFamily="1" charset="-128"/>
              </a:rPr>
              <a:t>Provides a basis for future expectations</a:t>
            </a:r>
          </a:p>
          <a:p>
            <a:pPr lvl="2" eaLnBrk="1" hangingPunct="1"/>
            <a:r>
              <a:rPr lang="en-US" altLang="en-US">
                <a:ea typeface="ヒラギノ角ゴ Pro W3" pitchFamily="1" charset="-128"/>
              </a:rPr>
              <a:t>Does not guarantee future performance</a:t>
            </a:r>
          </a:p>
          <a:p>
            <a:pPr lvl="1" eaLnBrk="1" hangingPunct="1"/>
            <a:r>
              <a:rPr lang="en-US" altLang="en-US">
                <a:ea typeface="ヒラギノ角ゴ Pro W3" pitchFamily="1" charset="-128"/>
              </a:rPr>
              <a:t>Expected Return</a:t>
            </a:r>
          </a:p>
          <a:p>
            <a:pPr lvl="2" eaLnBrk="1" hangingPunct="1"/>
            <a:r>
              <a:rPr lang="en-US" altLang="en-US">
                <a:ea typeface="ヒラギノ角ゴ Pro W3" pitchFamily="1" charset="-128"/>
              </a:rPr>
              <a:t>Return an investor thinks an investment will earn in the future</a:t>
            </a:r>
          </a:p>
          <a:p>
            <a:pPr lvl="2" eaLnBrk="1" hangingPunct="1"/>
            <a:r>
              <a:rPr lang="en-US" altLang="en-US">
                <a:ea typeface="ヒラギノ角ゴ Pro W3" pitchFamily="1" charset="-128"/>
              </a:rPr>
              <a:t>Determines what an investor is willing to pay for an investment or if they are willing to make an investment</a:t>
            </a:r>
          </a:p>
          <a:p>
            <a:pPr lvl="2" eaLnBrk="1" hangingPunct="1"/>
            <a:endParaRPr lang="en-US" altLang="en-US">
              <a:ea typeface="ヒラギノ角ゴ Pro W3" pitchFamily="1" charset="-128"/>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Grp="1" noChangeArrowheads="1"/>
          </p:cNvSpPr>
          <p:nvPr>
            <p:ph type="title"/>
          </p:nvPr>
        </p:nvSpPr>
        <p:spPr/>
        <p:txBody>
          <a:bodyPr>
            <a:normAutofit fontScale="90000"/>
          </a:bodyPr>
          <a:lstStyle/>
          <a:p>
            <a:pPr eaLnBrk="1" hangingPunct="1">
              <a:defRPr/>
            </a:pPr>
            <a:r>
              <a:rPr lang="en-US" altLang="en-US" dirty="0"/>
              <a:t>Table 4.3  Historical Investment Data for ExxonMobil Corp. (XOM)</a:t>
            </a:r>
          </a:p>
        </p:txBody>
      </p:sp>
      <p:pic>
        <p:nvPicPr>
          <p:cNvPr id="133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20800"/>
            <a:ext cx="8686800" cy="421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p:txBody>
          <a:bodyPr/>
          <a:lstStyle/>
          <a:p>
            <a:pPr eaLnBrk="1" hangingPunct="1"/>
            <a:r>
              <a:rPr lang="en-US" altLang="en-US">
                <a:ea typeface="ヒラギノ角ゴ Pro W3" pitchFamily="1" charset="-128"/>
              </a:rPr>
              <a:t>The Concept of Return</a:t>
            </a:r>
          </a:p>
        </p:txBody>
      </p:sp>
      <p:sp>
        <p:nvSpPr>
          <p:cNvPr id="14339" name="Rectangle 8"/>
          <p:cNvSpPr>
            <a:spLocks noGrp="1" noChangeArrowheads="1"/>
          </p:cNvSpPr>
          <p:nvPr>
            <p:ph idx="1"/>
          </p:nvPr>
        </p:nvSpPr>
        <p:spPr/>
        <p:txBody>
          <a:bodyPr>
            <a:normAutofit fontScale="92500" lnSpcReduction="20000"/>
          </a:bodyPr>
          <a:lstStyle/>
          <a:p>
            <a:pPr eaLnBrk="1" hangingPunct="1">
              <a:defRPr/>
            </a:pPr>
            <a:r>
              <a:rPr lang="en-US" altLang="en-US" dirty="0"/>
              <a:t>Level of Return</a:t>
            </a:r>
          </a:p>
          <a:p>
            <a:pPr lvl="1" eaLnBrk="1" hangingPunct="1">
              <a:defRPr/>
            </a:pPr>
            <a:r>
              <a:rPr lang="en-US" altLang="en-US" dirty="0"/>
              <a:t>Internal characteristics</a:t>
            </a:r>
          </a:p>
          <a:p>
            <a:pPr lvl="2" eaLnBrk="1" hangingPunct="1">
              <a:defRPr/>
            </a:pPr>
            <a:r>
              <a:rPr lang="en-US" altLang="en-US" dirty="0"/>
              <a:t>Type of investment (e.g., stocks or bonds)</a:t>
            </a:r>
          </a:p>
          <a:p>
            <a:pPr lvl="2" eaLnBrk="1" hangingPunct="1">
              <a:defRPr/>
            </a:pPr>
            <a:r>
              <a:rPr lang="en-US" altLang="en-US" dirty="0"/>
              <a:t>Quality of the firm’s management</a:t>
            </a:r>
          </a:p>
          <a:p>
            <a:pPr lvl="2" eaLnBrk="1" hangingPunct="1">
              <a:defRPr/>
            </a:pPr>
            <a:r>
              <a:rPr lang="en-US" altLang="en-US" dirty="0"/>
              <a:t>Whether the firm finances its operations with debt or equity</a:t>
            </a:r>
          </a:p>
          <a:p>
            <a:pPr lvl="1" eaLnBrk="1" hangingPunct="1">
              <a:defRPr/>
            </a:pPr>
            <a:r>
              <a:rPr lang="en-US" altLang="en-US" dirty="0"/>
              <a:t>External Forces</a:t>
            </a:r>
          </a:p>
          <a:p>
            <a:pPr lvl="2" eaLnBrk="1" hangingPunct="1">
              <a:defRPr/>
            </a:pPr>
            <a:r>
              <a:rPr lang="en-US" altLang="en-US" dirty="0"/>
              <a:t>Political environment</a:t>
            </a:r>
          </a:p>
          <a:p>
            <a:pPr lvl="2" eaLnBrk="1" hangingPunct="1">
              <a:defRPr/>
            </a:pPr>
            <a:r>
              <a:rPr lang="en-US" altLang="en-US" dirty="0"/>
              <a:t>Business environment</a:t>
            </a:r>
          </a:p>
          <a:p>
            <a:pPr lvl="2" eaLnBrk="1" hangingPunct="1">
              <a:defRPr/>
            </a:pPr>
            <a:r>
              <a:rPr lang="en-US" altLang="en-US" dirty="0"/>
              <a:t>Economic environment</a:t>
            </a:r>
          </a:p>
          <a:p>
            <a:pPr lvl="2" eaLnBrk="1" hangingPunct="1">
              <a:defRPr/>
            </a:pPr>
            <a:r>
              <a:rPr lang="en-US" altLang="en-US" dirty="0"/>
              <a:t>General level of price changes:</a:t>
            </a:r>
          </a:p>
          <a:p>
            <a:pPr lvl="3" eaLnBrk="1" hangingPunct="1">
              <a:defRPr/>
            </a:pPr>
            <a:r>
              <a:rPr lang="en-US" altLang="en-US" b="1" dirty="0"/>
              <a:t>Inflation (Deflation)</a:t>
            </a:r>
            <a:r>
              <a:rPr lang="en-US" altLang="en-US" dirty="0"/>
              <a:t>: up (down)</a:t>
            </a:r>
          </a:p>
          <a:p>
            <a:pPr lvl="3" eaLnBrk="1" hangingPunct="1">
              <a:defRPr/>
            </a:pPr>
            <a:r>
              <a:rPr lang="en-US" altLang="en-US" dirty="0"/>
              <a:t>Generally speaking, when investors expect inflation to occur, they demand higher returns.</a:t>
            </a:r>
          </a:p>
          <a:p>
            <a:pPr lvl="3" eaLnBrk="1" hangingPunct="1">
              <a:defRPr/>
            </a:pPr>
            <a:r>
              <a:rPr lang="en-US" altLang="en-US" dirty="0"/>
              <a:t>The way that investment returns respond to unexpected changes in inflation will vary by type of investment, and that response can be influenced by investors’ beliefs about how policymakers will react to changing inflation.</a:t>
            </a:r>
          </a:p>
        </p:txBody>
      </p:sp>
    </p:spTree>
  </p:cSld>
  <p:clrMapOvr>
    <a:masterClrMapping/>
  </p:clrMapOvr>
  <p:transition spd="med">
    <p:wipe dir="r"/>
  </p:transition>
</p:sld>
</file>

<file path=ppt/theme/theme1.xml><?xml version="1.0" encoding="utf-8"?>
<a:theme xmlns:a="http://schemas.openxmlformats.org/drawingml/2006/main" name="Smart">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Smart</Template>
  <TotalTime>6047</TotalTime>
  <Pages>5</Pages>
  <Words>2354</Words>
  <Application>Microsoft Office PowerPoint</Application>
  <PresentationFormat>On-screen Show (4:3)</PresentationFormat>
  <Paragraphs>234</Paragraphs>
  <Slides>56</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1" baseType="lpstr">
      <vt:lpstr>Arial</vt:lpstr>
      <vt:lpstr>Times New Roman</vt:lpstr>
      <vt:lpstr>Verdana</vt:lpstr>
      <vt:lpstr>Smart</vt:lpstr>
      <vt:lpstr>Equation</vt:lpstr>
      <vt:lpstr>PowerPoint Presentation</vt:lpstr>
      <vt:lpstr>Return and Risk</vt:lpstr>
      <vt:lpstr>The Concept of Return</vt:lpstr>
      <vt:lpstr>The Concept of Return</vt:lpstr>
      <vt:lpstr>Table 4.1  Profiles of Two Investments</vt:lpstr>
      <vt:lpstr>Table 4.2  Total Returns of Two Investments</vt:lpstr>
      <vt:lpstr>The Concept of Return</vt:lpstr>
      <vt:lpstr>Table 4.3  Historical Investment Data for ExxonMobil Corp. (XOM)</vt:lpstr>
      <vt:lpstr>The Concept of Return</vt:lpstr>
      <vt:lpstr>The Concept of Return</vt:lpstr>
      <vt:lpstr>Table 4.4  Historical Returns for Major Asset Classes (1900-2014)</vt:lpstr>
      <vt:lpstr>Meezan Tahaffuz Pension Fund</vt:lpstr>
      <vt:lpstr>The Concept of Return</vt:lpstr>
      <vt:lpstr>The Concept of Return</vt:lpstr>
      <vt:lpstr>Table 4.5  Present Value Applied to an Investment</vt:lpstr>
      <vt:lpstr>Measuring Return</vt:lpstr>
      <vt:lpstr>Measuring Return</vt:lpstr>
      <vt:lpstr>Measuring Return</vt:lpstr>
      <vt:lpstr>Measuring Return</vt:lpstr>
      <vt:lpstr>Measuring Return</vt:lpstr>
      <vt:lpstr>Measuring Return</vt:lpstr>
      <vt:lpstr>Measuring Return</vt:lpstr>
      <vt:lpstr>Measuring Return</vt:lpstr>
      <vt:lpstr>Table 4.6  Key Financial Variables for Four Investments</vt:lpstr>
      <vt:lpstr>Measuring Return</vt:lpstr>
      <vt:lpstr>Meezan Equity Fund Performance</vt:lpstr>
      <vt:lpstr>Measuring Return</vt:lpstr>
      <vt:lpstr>Measuring Return</vt:lpstr>
      <vt:lpstr>Table 4.7 Present Value Applied to an Investment</vt:lpstr>
      <vt:lpstr>Measuring Return</vt:lpstr>
      <vt:lpstr>Measuring Return</vt:lpstr>
      <vt:lpstr>Figure 4.1  Earning Interest on Interest</vt:lpstr>
      <vt:lpstr>Measuring Return</vt:lpstr>
      <vt:lpstr>Risk: The Other Side of the Coin</vt:lpstr>
      <vt:lpstr>Risk: The Other Side of the Coin</vt:lpstr>
      <vt:lpstr>Risk: The Other Side of the Coin</vt:lpstr>
      <vt:lpstr>Risk: The Other Side of the Coin</vt:lpstr>
      <vt:lpstr>Risk: The Other Side of the Coin</vt:lpstr>
      <vt:lpstr>Risk: The Other Side of the Coin</vt:lpstr>
      <vt:lpstr>Risk: The Other Side of the Coin</vt:lpstr>
      <vt:lpstr>Table 4.8  Historical Annual Returns for Target and American Eagle Outfitters</vt:lpstr>
      <vt:lpstr>Table 4.9  Calculation of Standard Deviations of Returns for Target and American Eagle Outfitters (1 of 2)</vt:lpstr>
      <vt:lpstr>Table 4.9  Calculation of Standard Deviations of Returns for Target and American Eagle Outfitters (2 of 2)</vt:lpstr>
      <vt:lpstr>Risk: The Other Side of the Coin</vt:lpstr>
      <vt:lpstr>Table 4.10  Historical Returns and Standard Deviations for Select Asset Classes (1900–2014)</vt:lpstr>
      <vt:lpstr>Risk: The Other Side of the Coin</vt:lpstr>
      <vt:lpstr>Figure 4.2  Risk-Return Tradeoffs for Various Investments</vt:lpstr>
      <vt:lpstr>Risk: The Other Side of the Coin</vt:lpstr>
      <vt:lpstr>Figure 4.3  Risk Preferences</vt:lpstr>
      <vt:lpstr>Risk: The Other Side of the Coin</vt:lpstr>
      <vt:lpstr>Chapter 4 Review Learning Goals</vt:lpstr>
      <vt:lpstr>Practice Questions</vt:lpstr>
      <vt:lpstr>Practice Questions</vt:lpstr>
      <vt:lpstr>Practice Questions</vt:lpstr>
      <vt:lpstr>Practice Questions</vt:lpstr>
      <vt:lpstr>Thank You</vt:lpstr>
    </vt:vector>
  </TitlesOfParts>
  <Company>Copyright ©2014 Pearson Education, Inc.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The Investment Environment</dc:subject>
  <dc:creator>Smart/Gitman/Joehnk</dc:creator>
  <cp:lastModifiedBy>Dr. Adnan Hushmat BULC</cp:lastModifiedBy>
  <cp:revision>465</cp:revision>
  <cp:lastPrinted>2019-10-18T03:52:02Z</cp:lastPrinted>
  <dcterms:created xsi:type="dcterms:W3CDTF">2013-02-25T19:16:04Z</dcterms:created>
  <dcterms:modified xsi:type="dcterms:W3CDTF">2019-10-26T09:02:58Z</dcterms:modified>
</cp:coreProperties>
</file>